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79" r:id="rId2"/>
    <p:sldMasterId id="2147483682" r:id="rId3"/>
    <p:sldMasterId id="2147483685" r:id="rId4"/>
    <p:sldMasterId id="2147483688" r:id="rId5"/>
    <p:sldMasterId id="2147483671" r:id="rId6"/>
    <p:sldMasterId id="2147483675" r:id="rId7"/>
    <p:sldMasterId id="2147483648" r:id="rId8"/>
  </p:sldMasterIdLst>
  <p:notesMasterIdLst>
    <p:notesMasterId r:id="rId40"/>
  </p:notesMasterIdLst>
  <p:sldIdLst>
    <p:sldId id="257" r:id="rId9"/>
    <p:sldId id="317" r:id="rId10"/>
    <p:sldId id="313" r:id="rId11"/>
    <p:sldId id="314" r:id="rId12"/>
    <p:sldId id="260" r:id="rId13"/>
    <p:sldId id="319" r:id="rId14"/>
    <p:sldId id="299" r:id="rId15"/>
    <p:sldId id="278" r:id="rId16"/>
    <p:sldId id="308" r:id="rId17"/>
    <p:sldId id="316" r:id="rId18"/>
    <p:sldId id="321" r:id="rId19"/>
    <p:sldId id="279" r:id="rId20"/>
    <p:sldId id="302" r:id="rId21"/>
    <p:sldId id="280" r:id="rId22"/>
    <p:sldId id="285" r:id="rId23"/>
    <p:sldId id="303" r:id="rId24"/>
    <p:sldId id="304" r:id="rId25"/>
    <p:sldId id="286" r:id="rId26"/>
    <p:sldId id="287" r:id="rId27"/>
    <p:sldId id="288" r:id="rId28"/>
    <p:sldId id="322" r:id="rId29"/>
    <p:sldId id="325" r:id="rId30"/>
    <p:sldId id="300" r:id="rId31"/>
    <p:sldId id="323" r:id="rId32"/>
    <p:sldId id="326" r:id="rId33"/>
    <p:sldId id="324" r:id="rId34"/>
    <p:sldId id="327" r:id="rId35"/>
    <p:sldId id="301" r:id="rId36"/>
    <p:sldId id="282" r:id="rId37"/>
    <p:sldId id="281" r:id="rId38"/>
    <p:sldId id="258" r:id="rId39"/>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4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19"/>
    <p:restoredTop sz="94674"/>
  </p:normalViewPr>
  <p:slideViewPr>
    <p:cSldViewPr snapToGrid="0" snapToObjects="1" showGuides="1">
      <p:cViewPr varScale="1">
        <p:scale>
          <a:sx n="139" d="100"/>
          <a:sy n="139" d="100"/>
        </p:scale>
        <p:origin x="520"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AC9CD7-E10A-FD45-8C1E-ADDB8394029F}" type="datetimeFigureOut">
              <a:t>18.01.19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515654-70A9-0A45-B0AE-89542356C357}" type="slidenum">
              <a:t>‹#›</a:t>
            </a:fld>
            <a:endParaRPr lang="de-DE"/>
          </a:p>
        </p:txBody>
      </p:sp>
    </p:spTree>
    <p:extLst>
      <p:ext uri="{BB962C8B-B14F-4D97-AF65-F5344CB8AC3E}">
        <p14:creationId xmlns:p14="http://schemas.microsoft.com/office/powerpoint/2010/main" val="6743909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2</a:t>
            </a:fld>
            <a:endParaRPr lang="de-DE"/>
          </a:p>
        </p:txBody>
      </p:sp>
    </p:spTree>
    <p:extLst>
      <p:ext uri="{BB962C8B-B14F-4D97-AF65-F5344CB8AC3E}">
        <p14:creationId xmlns:p14="http://schemas.microsoft.com/office/powerpoint/2010/main" val="3130905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16</a:t>
            </a:fld>
            <a:endParaRPr lang="de-DE"/>
          </a:p>
        </p:txBody>
      </p:sp>
    </p:spTree>
    <p:extLst>
      <p:ext uri="{BB962C8B-B14F-4D97-AF65-F5344CB8AC3E}">
        <p14:creationId xmlns:p14="http://schemas.microsoft.com/office/powerpoint/2010/main" val="1808394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17</a:t>
            </a:fld>
            <a:endParaRPr lang="de-DE"/>
          </a:p>
        </p:txBody>
      </p:sp>
    </p:spTree>
    <p:extLst>
      <p:ext uri="{BB962C8B-B14F-4D97-AF65-F5344CB8AC3E}">
        <p14:creationId xmlns:p14="http://schemas.microsoft.com/office/powerpoint/2010/main" val="1272383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18</a:t>
            </a:fld>
            <a:endParaRPr lang="de-DE"/>
          </a:p>
        </p:txBody>
      </p:sp>
    </p:spTree>
    <p:extLst>
      <p:ext uri="{BB962C8B-B14F-4D97-AF65-F5344CB8AC3E}">
        <p14:creationId xmlns:p14="http://schemas.microsoft.com/office/powerpoint/2010/main" val="188607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19</a:t>
            </a:fld>
            <a:endParaRPr lang="de-DE"/>
          </a:p>
        </p:txBody>
      </p:sp>
    </p:spTree>
    <p:extLst>
      <p:ext uri="{BB962C8B-B14F-4D97-AF65-F5344CB8AC3E}">
        <p14:creationId xmlns:p14="http://schemas.microsoft.com/office/powerpoint/2010/main" val="329858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20</a:t>
            </a:fld>
            <a:endParaRPr lang="de-DE"/>
          </a:p>
        </p:txBody>
      </p:sp>
    </p:spTree>
    <p:extLst>
      <p:ext uri="{BB962C8B-B14F-4D97-AF65-F5344CB8AC3E}">
        <p14:creationId xmlns:p14="http://schemas.microsoft.com/office/powerpoint/2010/main" val="2273018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23</a:t>
            </a:fld>
            <a:endParaRPr lang="de-DE"/>
          </a:p>
        </p:txBody>
      </p:sp>
    </p:spTree>
    <p:extLst>
      <p:ext uri="{BB962C8B-B14F-4D97-AF65-F5344CB8AC3E}">
        <p14:creationId xmlns:p14="http://schemas.microsoft.com/office/powerpoint/2010/main" val="328997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25</a:t>
            </a:fld>
            <a:endParaRPr lang="de-DE"/>
          </a:p>
        </p:txBody>
      </p:sp>
    </p:spTree>
    <p:extLst>
      <p:ext uri="{BB962C8B-B14F-4D97-AF65-F5344CB8AC3E}">
        <p14:creationId xmlns:p14="http://schemas.microsoft.com/office/powerpoint/2010/main" val="1549611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4</a:t>
            </a:fld>
            <a:endParaRPr lang="de-DE"/>
          </a:p>
        </p:txBody>
      </p:sp>
    </p:spTree>
    <p:extLst>
      <p:ext uri="{BB962C8B-B14F-4D97-AF65-F5344CB8AC3E}">
        <p14:creationId xmlns:p14="http://schemas.microsoft.com/office/powerpoint/2010/main" val="4162683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8</a:t>
            </a:fld>
            <a:endParaRPr lang="de-DE"/>
          </a:p>
        </p:txBody>
      </p:sp>
    </p:spTree>
    <p:extLst>
      <p:ext uri="{BB962C8B-B14F-4D97-AF65-F5344CB8AC3E}">
        <p14:creationId xmlns:p14="http://schemas.microsoft.com/office/powerpoint/2010/main" val="380158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9</a:t>
            </a:fld>
            <a:endParaRPr lang="de-DE"/>
          </a:p>
        </p:txBody>
      </p:sp>
    </p:spTree>
    <p:extLst>
      <p:ext uri="{BB962C8B-B14F-4D97-AF65-F5344CB8AC3E}">
        <p14:creationId xmlns:p14="http://schemas.microsoft.com/office/powerpoint/2010/main" val="57561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10</a:t>
            </a:fld>
            <a:endParaRPr lang="de-DE"/>
          </a:p>
        </p:txBody>
      </p:sp>
    </p:spTree>
    <p:extLst>
      <p:ext uri="{BB962C8B-B14F-4D97-AF65-F5344CB8AC3E}">
        <p14:creationId xmlns:p14="http://schemas.microsoft.com/office/powerpoint/2010/main" val="76668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12</a:t>
            </a:fld>
            <a:endParaRPr lang="de-DE"/>
          </a:p>
        </p:txBody>
      </p:sp>
    </p:spTree>
    <p:extLst>
      <p:ext uri="{BB962C8B-B14F-4D97-AF65-F5344CB8AC3E}">
        <p14:creationId xmlns:p14="http://schemas.microsoft.com/office/powerpoint/2010/main" val="3289073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13</a:t>
            </a:fld>
            <a:endParaRPr lang="de-DE"/>
          </a:p>
        </p:txBody>
      </p:sp>
    </p:spTree>
    <p:extLst>
      <p:ext uri="{BB962C8B-B14F-4D97-AF65-F5344CB8AC3E}">
        <p14:creationId xmlns:p14="http://schemas.microsoft.com/office/powerpoint/2010/main" val="1573446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14</a:t>
            </a:fld>
            <a:endParaRPr lang="de-DE"/>
          </a:p>
        </p:txBody>
      </p:sp>
    </p:spTree>
    <p:extLst>
      <p:ext uri="{BB962C8B-B14F-4D97-AF65-F5344CB8AC3E}">
        <p14:creationId xmlns:p14="http://schemas.microsoft.com/office/powerpoint/2010/main" val="1935693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73515654-70A9-0A45-B0AE-89542356C357}" type="slidenum">
              <a:t>15</a:t>
            </a:fld>
            <a:endParaRPr lang="de-DE"/>
          </a:p>
        </p:txBody>
      </p:sp>
    </p:spTree>
    <p:extLst>
      <p:ext uri="{BB962C8B-B14F-4D97-AF65-F5344CB8AC3E}">
        <p14:creationId xmlns:p14="http://schemas.microsoft.com/office/powerpoint/2010/main" val="2850253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668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49028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447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334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0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728192"/>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65271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26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7844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428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9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4160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98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6.jp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8.xml"/><Relationship Id="rId1" Type="http://schemas.openxmlformats.org/officeDocument/2006/relationships/slideLayout" Target="../slideLayouts/slideLayout14.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4720C5-9311-7B4C-9F6E-2B1AE8EE8BE8}"/>
              </a:ext>
            </a:extLst>
          </p:cNvPr>
          <p:cNvPicPr>
            <a:picLocks noChangeAspect="1"/>
          </p:cNvPicPr>
          <p:nvPr userDrawn="1"/>
        </p:nvPicPr>
        <p:blipFill>
          <a:blip r:embed="rId4"/>
          <a:stretch>
            <a:fillRect/>
          </a:stretch>
        </p:blipFill>
        <p:spPr>
          <a:xfrm>
            <a:off x="3206" y="0"/>
            <a:ext cx="9137588" cy="5143500"/>
          </a:xfrm>
          <a:prstGeom prst="rect">
            <a:avLst/>
          </a:prstGeom>
        </p:spPr>
      </p:pic>
    </p:spTree>
    <p:extLst>
      <p:ext uri="{BB962C8B-B14F-4D97-AF65-F5344CB8AC3E}">
        <p14:creationId xmlns:p14="http://schemas.microsoft.com/office/powerpoint/2010/main" val="1248300236"/>
      </p:ext>
    </p:extLst>
  </p:cSld>
  <p:clrMap bg1="lt1" tx1="dk1" bg2="lt2" tx2="dk2" accent1="accent1" accent2="accent2" accent3="accent3" accent4="accent4" accent5="accent5" accent6="accent6" hlink="hlink" folHlink="folHlink"/>
  <p:sldLayoutIdLst>
    <p:sldLayoutId id="2147483651" r:id="rId1"/>
    <p:sldLayoutId id="214748367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2" userDrawn="1">
          <p15:clr>
            <a:srgbClr val="F26B43"/>
          </p15:clr>
        </p15:guide>
        <p15:guide id="2" pos="5488" userDrawn="1">
          <p15:clr>
            <a:srgbClr val="F26B43"/>
          </p15:clr>
        </p15:guide>
        <p15:guide id="3" pos="2880" userDrawn="1">
          <p15:clr>
            <a:srgbClr val="F26B43"/>
          </p15:clr>
        </p15:guide>
        <p15:guide id="4" orient="horz" pos="1620" userDrawn="1">
          <p15:clr>
            <a:srgbClr val="F26B43"/>
          </p15:clr>
        </p15:guide>
        <p15:guide id="5" orient="horz" pos="286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803544-D2B0-564F-B965-76F2BB9EB385}"/>
              </a:ext>
            </a:extLst>
          </p:cNvPr>
          <p:cNvPicPr>
            <a:picLocks noChangeAspect="1"/>
          </p:cNvPicPr>
          <p:nvPr userDrawn="1"/>
        </p:nvPicPr>
        <p:blipFill>
          <a:blip r:embed="rId4"/>
          <a:stretch>
            <a:fillRect/>
          </a:stretch>
        </p:blipFill>
        <p:spPr>
          <a:xfrm>
            <a:off x="0" y="0"/>
            <a:ext cx="9138703" cy="5143500"/>
          </a:xfrm>
          <a:prstGeom prst="rect">
            <a:avLst/>
          </a:prstGeom>
        </p:spPr>
      </p:pic>
    </p:spTree>
    <p:extLst>
      <p:ext uri="{BB962C8B-B14F-4D97-AF65-F5344CB8AC3E}">
        <p14:creationId xmlns:p14="http://schemas.microsoft.com/office/powerpoint/2010/main" val="2153650665"/>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2">
          <p15:clr>
            <a:srgbClr val="F26B43"/>
          </p15:clr>
        </p15:guide>
        <p15:guide id="2" pos="5488">
          <p15:clr>
            <a:srgbClr val="F26B43"/>
          </p15:clr>
        </p15:guide>
        <p15:guide id="3" pos="2880">
          <p15:clr>
            <a:srgbClr val="F26B43"/>
          </p15:clr>
        </p15:guide>
        <p15:guide id="4" orient="horz" pos="1620">
          <p15:clr>
            <a:srgbClr val="F26B43"/>
          </p15:clr>
        </p15:guide>
        <p15:guide id="5" orient="horz" pos="28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8FF124-64EB-CA41-9C6C-801F6C1D55E3}"/>
              </a:ext>
            </a:extLst>
          </p:cNvPr>
          <p:cNvPicPr>
            <a:picLocks noChangeAspect="1"/>
          </p:cNvPicPr>
          <p:nvPr userDrawn="1"/>
        </p:nvPicPr>
        <p:blipFill>
          <a:blip r:embed="rId4"/>
          <a:stretch>
            <a:fillRect/>
          </a:stretch>
        </p:blipFill>
        <p:spPr>
          <a:xfrm>
            <a:off x="1" y="-1"/>
            <a:ext cx="9144000" cy="5145985"/>
          </a:xfrm>
          <a:prstGeom prst="rect">
            <a:avLst/>
          </a:prstGeom>
        </p:spPr>
      </p:pic>
    </p:spTree>
    <p:extLst>
      <p:ext uri="{BB962C8B-B14F-4D97-AF65-F5344CB8AC3E}">
        <p14:creationId xmlns:p14="http://schemas.microsoft.com/office/powerpoint/2010/main" val="2330080820"/>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2">
          <p15:clr>
            <a:srgbClr val="F26B43"/>
          </p15:clr>
        </p15:guide>
        <p15:guide id="2" pos="5488">
          <p15:clr>
            <a:srgbClr val="F26B43"/>
          </p15:clr>
        </p15:guide>
        <p15:guide id="3" pos="2880">
          <p15:clr>
            <a:srgbClr val="F26B43"/>
          </p15:clr>
        </p15:guide>
        <p15:guide id="4" orient="horz" pos="1620">
          <p15:clr>
            <a:srgbClr val="F26B43"/>
          </p15:clr>
        </p15:guide>
        <p15:guide id="5" orient="horz" pos="286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AAAD11-0481-8E40-9C9D-34D987F2524A}"/>
              </a:ext>
            </a:extLst>
          </p:cNvPr>
          <p:cNvPicPr>
            <a:picLocks noChangeAspect="1"/>
          </p:cNvPicPr>
          <p:nvPr userDrawn="1"/>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219588839"/>
      </p:ext>
    </p:extLst>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2">
          <p15:clr>
            <a:srgbClr val="F26B43"/>
          </p15:clr>
        </p15:guide>
        <p15:guide id="2" pos="5488">
          <p15:clr>
            <a:srgbClr val="F26B43"/>
          </p15:clr>
        </p15:guide>
        <p15:guide id="3" pos="2880">
          <p15:clr>
            <a:srgbClr val="F26B43"/>
          </p15:clr>
        </p15:guide>
        <p15:guide id="4" orient="horz" pos="1620">
          <p15:clr>
            <a:srgbClr val="F26B43"/>
          </p15:clr>
        </p15:guide>
        <p15:guide id="5" orient="horz" pos="286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09CDCC-CADB-CE41-98FA-C7489116BFB1}"/>
              </a:ext>
            </a:extLst>
          </p:cNvPr>
          <p:cNvPicPr>
            <a:picLocks noChangeAspect="1"/>
          </p:cNvPicPr>
          <p:nvPr userDrawn="1"/>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035958339"/>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2">
          <p15:clr>
            <a:srgbClr val="F26B43"/>
          </p15:clr>
        </p15:guide>
        <p15:guide id="2" pos="5488">
          <p15:clr>
            <a:srgbClr val="F26B43"/>
          </p15:clr>
        </p15:guide>
        <p15:guide id="3" pos="2880">
          <p15:clr>
            <a:srgbClr val="F26B43"/>
          </p15:clr>
        </p15:guide>
        <p15:guide id="4" orient="horz" pos="1620">
          <p15:clr>
            <a:srgbClr val="F26B43"/>
          </p15:clr>
        </p15:guide>
        <p15:guide id="5" orient="horz" pos="2867">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23A2D5-5AEA-5647-B36C-B3972ED95B9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662"/>
            <a:ext cx="9144000" cy="5142176"/>
          </a:xfrm>
          <a:prstGeom prst="rect">
            <a:avLst/>
          </a:prstGeom>
        </p:spPr>
      </p:pic>
    </p:spTree>
    <p:extLst>
      <p:ext uri="{BB962C8B-B14F-4D97-AF65-F5344CB8AC3E}">
        <p14:creationId xmlns:p14="http://schemas.microsoft.com/office/powerpoint/2010/main" val="2696310063"/>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2">
          <p15:clr>
            <a:srgbClr val="F26B43"/>
          </p15:clr>
        </p15:guide>
        <p15:guide id="2" pos="5488">
          <p15:clr>
            <a:srgbClr val="F26B43"/>
          </p15:clr>
        </p15:guide>
        <p15:guide id="3" pos="2880">
          <p15:clr>
            <a:srgbClr val="F26B43"/>
          </p15:clr>
        </p15:guide>
        <p15:guide id="4" orient="horz" pos="1620">
          <p15:clr>
            <a:srgbClr val="F26B43"/>
          </p15:clr>
        </p15:guide>
        <p15:guide id="5" orient="horz" pos="286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5DA6AE-9CF7-1E43-8FEE-9D327CB89E6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569"/>
            <a:ext cx="9144000" cy="5142362"/>
          </a:xfrm>
          <a:prstGeom prst="rect">
            <a:avLst/>
          </a:prstGeom>
        </p:spPr>
      </p:pic>
    </p:spTree>
    <p:extLst>
      <p:ext uri="{BB962C8B-B14F-4D97-AF65-F5344CB8AC3E}">
        <p14:creationId xmlns:p14="http://schemas.microsoft.com/office/powerpoint/2010/main" val="164066188"/>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72">
          <p15:clr>
            <a:srgbClr val="F26B43"/>
          </p15:clr>
        </p15:guide>
        <p15:guide id="2" pos="5488">
          <p15:clr>
            <a:srgbClr val="F26B43"/>
          </p15:clr>
        </p15:guide>
        <p15:guide id="3" pos="2880">
          <p15:clr>
            <a:srgbClr val="F26B43"/>
          </p15:clr>
        </p15:guide>
        <p15:guide id="4" orient="horz" pos="1620">
          <p15:clr>
            <a:srgbClr val="F26B43"/>
          </p15:clr>
        </p15:guide>
        <p15:guide id="5" orient="horz" pos="286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Bild 9"/>
          <p:cNvPicPr>
            <a:picLocks noChangeAspect="1"/>
          </p:cNvPicPr>
          <p:nvPr userDrawn="1"/>
        </p:nvPicPr>
        <p:blipFill>
          <a:blip r:embed="rId3"/>
          <a:stretch>
            <a:fillRect/>
          </a:stretch>
        </p:blipFill>
        <p:spPr>
          <a:xfrm>
            <a:off x="7908325" y="231775"/>
            <a:ext cx="803876" cy="447729"/>
          </a:xfrm>
          <a:prstGeom prst="rect">
            <a:avLst/>
          </a:prstGeom>
        </p:spPr>
      </p:pic>
      <p:sp>
        <p:nvSpPr>
          <p:cNvPr id="13" name="Rechteck 12"/>
          <p:cNvSpPr/>
          <p:nvPr userDrawn="1"/>
        </p:nvSpPr>
        <p:spPr>
          <a:xfrm>
            <a:off x="0" y="4732517"/>
            <a:ext cx="251999" cy="2519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p:cNvSpPr txBox="1"/>
          <p:nvPr userDrawn="1"/>
        </p:nvSpPr>
        <p:spPr>
          <a:xfrm>
            <a:off x="-129396" y="4736190"/>
            <a:ext cx="381395" cy="248326"/>
          </a:xfrm>
          <a:prstGeom prst="rect">
            <a:avLst/>
          </a:prstGeom>
          <a:noFill/>
        </p:spPr>
        <p:txBody>
          <a:bodyPr wrap="square" lIns="0" tIns="0" rIns="36000" bIns="0" rtlCol="0" anchor="ctr">
            <a:noAutofit/>
          </a:bodyPr>
          <a:lstStyle/>
          <a:p>
            <a:pPr algn="r"/>
            <a:fld id="{091B7734-AEEA-6748-AF7D-15D30700F62D}" type="slidenum">
              <a:rPr lang="de-DE" sz="1000" b="1">
                <a:solidFill>
                  <a:schemeClr val="bg1"/>
                </a:solidFill>
                <a:latin typeface="Helvetica" charset="0"/>
                <a:ea typeface="Helvetica" charset="0"/>
                <a:cs typeface="Helvetica" charset="0"/>
              </a:rPr>
              <a:pPr algn="r"/>
              <a:t>‹#›</a:t>
            </a:fld>
            <a:endParaRPr lang="de-DE" sz="1000" b="1">
              <a:solidFill>
                <a:schemeClr val="bg1"/>
              </a:solidFill>
              <a:latin typeface="Helvetica" charset="0"/>
              <a:ea typeface="Helvetica" charset="0"/>
              <a:cs typeface="Helvetica" charset="0"/>
            </a:endParaRPr>
          </a:p>
        </p:txBody>
      </p:sp>
      <p:sp>
        <p:nvSpPr>
          <p:cNvPr id="17" name="Textfeld 16"/>
          <p:cNvSpPr txBox="1"/>
          <p:nvPr userDrawn="1"/>
        </p:nvSpPr>
        <p:spPr>
          <a:xfrm>
            <a:off x="431800" y="4735405"/>
            <a:ext cx="4466928" cy="246221"/>
          </a:xfrm>
          <a:prstGeom prst="rect">
            <a:avLst/>
          </a:prstGeom>
          <a:noFill/>
        </p:spPr>
        <p:txBody>
          <a:bodyPr wrap="none" lIns="0" rtlCol="0">
            <a:spAutoFit/>
          </a:bodyPr>
          <a:lstStyle/>
          <a:p>
            <a:r>
              <a:rPr lang="de-DE" sz="1000" b="1" cap="all" baseline="0" dirty="0">
                <a:solidFill>
                  <a:schemeClr val="tx1">
                    <a:lumMod val="50000"/>
                    <a:lumOff val="50000"/>
                  </a:schemeClr>
                </a:solidFill>
                <a:latin typeface="Helvetica" charset="0"/>
                <a:ea typeface="Helvetica" charset="0"/>
                <a:cs typeface="Helvetica" charset="0"/>
              </a:rPr>
              <a:t>#T-</a:t>
            </a:r>
            <a:r>
              <a:rPr lang="de-DE" sz="1000" b="1" cap="all" baseline="0" dirty="0" err="1">
                <a:solidFill>
                  <a:schemeClr val="tx1">
                    <a:lumMod val="50000"/>
                    <a:lumOff val="50000"/>
                  </a:schemeClr>
                </a:solidFill>
                <a:latin typeface="Helvetica" charset="0"/>
                <a:ea typeface="Helvetica" charset="0"/>
                <a:cs typeface="Helvetica" charset="0"/>
              </a:rPr>
              <a:t>LabsHACK</a:t>
            </a:r>
            <a:r>
              <a:rPr lang="de-DE" sz="1000" b="1" cap="all" baseline="0" dirty="0">
                <a:solidFill>
                  <a:schemeClr val="tx1">
                    <a:lumMod val="50000"/>
                    <a:lumOff val="50000"/>
                  </a:schemeClr>
                </a:solidFill>
                <a:latin typeface="Helvetica" charset="0"/>
                <a:ea typeface="Helvetica" charset="0"/>
                <a:cs typeface="Helvetica" charset="0"/>
              </a:rPr>
              <a:t> | </a:t>
            </a:r>
            <a:r>
              <a:rPr lang="de-DE" sz="1000" b="1" cap="all" baseline="0" dirty="0" err="1">
                <a:solidFill>
                  <a:schemeClr val="tx1">
                    <a:lumMod val="50000"/>
                    <a:lumOff val="50000"/>
                  </a:schemeClr>
                </a:solidFill>
                <a:latin typeface="Helvetica" charset="0"/>
                <a:ea typeface="Helvetica" charset="0"/>
                <a:cs typeface="Helvetica" charset="0"/>
              </a:rPr>
              <a:t>Blockchain</a:t>
            </a:r>
            <a:r>
              <a:rPr lang="de-DE" sz="1000" b="1" cap="all" baseline="0" dirty="0">
                <a:solidFill>
                  <a:schemeClr val="tx1">
                    <a:lumMod val="50000"/>
                    <a:lumOff val="50000"/>
                  </a:schemeClr>
                </a:solidFill>
                <a:latin typeface="Helvetica" charset="0"/>
                <a:ea typeface="Helvetica" charset="0"/>
                <a:cs typeface="Helvetica" charset="0"/>
              </a:rPr>
              <a:t> </a:t>
            </a:r>
            <a:r>
              <a:rPr lang="de-DE" sz="1000" b="1" cap="all" baseline="0" dirty="0" err="1">
                <a:solidFill>
                  <a:schemeClr val="tx1">
                    <a:lumMod val="50000"/>
                    <a:lumOff val="50000"/>
                  </a:schemeClr>
                </a:solidFill>
                <a:latin typeface="Helvetica" charset="0"/>
                <a:ea typeface="Helvetica" charset="0"/>
                <a:cs typeface="Helvetica" charset="0"/>
              </a:rPr>
              <a:t>IdentiTy</a:t>
            </a:r>
            <a:r>
              <a:rPr lang="de-DE" sz="1000" b="1" cap="all" baseline="0" dirty="0">
                <a:solidFill>
                  <a:schemeClr val="tx1">
                    <a:lumMod val="50000"/>
                    <a:lumOff val="50000"/>
                  </a:schemeClr>
                </a:solidFill>
                <a:latin typeface="Helvetica" charset="0"/>
                <a:ea typeface="Helvetica" charset="0"/>
                <a:cs typeface="Helvetica" charset="0"/>
              </a:rPr>
              <a:t> </a:t>
            </a:r>
            <a:r>
              <a:rPr lang="de-DE" sz="1000" b="1" cap="all" baseline="0" dirty="0" err="1">
                <a:solidFill>
                  <a:schemeClr val="tx1">
                    <a:lumMod val="50000"/>
                    <a:lumOff val="50000"/>
                  </a:schemeClr>
                </a:solidFill>
                <a:latin typeface="Helvetica" charset="0"/>
                <a:ea typeface="Helvetica" charset="0"/>
                <a:cs typeface="Helvetica" charset="0"/>
              </a:rPr>
              <a:t>Hackathon</a:t>
            </a:r>
            <a:r>
              <a:rPr lang="de-DE" sz="1000" b="1" cap="all" baseline="0" dirty="0">
                <a:solidFill>
                  <a:schemeClr val="tx1">
                    <a:lumMod val="50000"/>
                    <a:lumOff val="50000"/>
                  </a:schemeClr>
                </a:solidFill>
                <a:latin typeface="Helvetica" charset="0"/>
                <a:ea typeface="Helvetica" charset="0"/>
                <a:cs typeface="Helvetica" charset="0"/>
              </a:rPr>
              <a:t> | </a:t>
            </a:r>
            <a:r>
              <a:rPr lang="de-DE" sz="1000" b="1" cap="all" baseline="0" dirty="0" err="1">
                <a:solidFill>
                  <a:schemeClr val="tx1">
                    <a:lumMod val="50000"/>
                    <a:lumOff val="50000"/>
                  </a:schemeClr>
                </a:solidFill>
                <a:latin typeface="Helvetica" charset="0"/>
                <a:ea typeface="Helvetica" charset="0"/>
                <a:cs typeface="Helvetica" charset="0"/>
              </a:rPr>
              <a:t>January</a:t>
            </a:r>
            <a:r>
              <a:rPr lang="de-DE" sz="1000" b="1" cap="all" baseline="0" dirty="0">
                <a:solidFill>
                  <a:schemeClr val="tx1">
                    <a:lumMod val="50000"/>
                    <a:lumOff val="50000"/>
                  </a:schemeClr>
                </a:solidFill>
                <a:latin typeface="Helvetica" charset="0"/>
                <a:ea typeface="Helvetica" charset="0"/>
                <a:cs typeface="Helvetica" charset="0"/>
              </a:rPr>
              <a:t> 2019</a:t>
            </a:r>
          </a:p>
        </p:txBody>
      </p:sp>
      <p:pic>
        <p:nvPicPr>
          <p:cNvPr id="7" name="Bild 12">
            <a:extLst>
              <a:ext uri="{FF2B5EF4-FFF2-40B4-BE49-F238E27FC236}">
                <a16:creationId xmlns:a16="http://schemas.microsoft.com/office/drawing/2014/main" id="{F4F318FA-2E89-3343-A2EE-E3A414731C97}"/>
              </a:ext>
            </a:extLst>
          </p:cNvPr>
          <p:cNvPicPr>
            <a:picLocks noChangeAspect="1"/>
          </p:cNvPicPr>
          <p:nvPr userDrawn="1"/>
        </p:nvPicPr>
        <p:blipFill>
          <a:blip r:embed="rId4"/>
          <a:stretch>
            <a:fillRect/>
          </a:stretch>
        </p:blipFill>
        <p:spPr>
          <a:xfrm>
            <a:off x="5388939" y="4707711"/>
            <a:ext cx="3323261" cy="301607"/>
          </a:xfrm>
          <a:prstGeom prst="rect">
            <a:avLst/>
          </a:prstGeom>
        </p:spPr>
      </p:pic>
    </p:spTree>
    <p:extLst>
      <p:ext uri="{BB962C8B-B14F-4D97-AF65-F5344CB8AC3E}">
        <p14:creationId xmlns:p14="http://schemas.microsoft.com/office/powerpoint/2010/main" val="1618907920"/>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5" userDrawn="1">
          <p15:clr>
            <a:srgbClr val="F26B43"/>
          </p15:clr>
        </p15:guide>
        <p15:guide id="2" pos="5488" userDrawn="1">
          <p15:clr>
            <a:srgbClr val="F26B43"/>
          </p15:clr>
        </p15:guide>
        <p15:guide id="3" pos="272" userDrawn="1">
          <p15:clr>
            <a:srgbClr val="F26B43"/>
          </p15:clr>
        </p15:guide>
        <p15:guide id="4" orient="horz" pos="146" userDrawn="1">
          <p15:clr>
            <a:srgbClr val="F26B43"/>
          </p15:clr>
        </p15:guide>
        <p15:guide id="5" orient="horz" pos="418" userDrawn="1">
          <p15:clr>
            <a:srgbClr val="F26B43"/>
          </p15:clr>
        </p15:guide>
        <p15:guide id="7" orient="horz" pos="2867" userDrawn="1">
          <p15:clr>
            <a:srgbClr val="F26B43"/>
          </p15:clr>
        </p15:guide>
        <p15:guide id="8" orient="horz" pos="599" userDrawn="1">
          <p15:clr>
            <a:srgbClr val="F26B43"/>
          </p15:clr>
        </p15:guide>
        <p15:guide id="9" pos="29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p:cNvSpPr/>
          <p:nvPr/>
        </p:nvSpPr>
        <p:spPr>
          <a:xfrm>
            <a:off x="0" y="2895600"/>
            <a:ext cx="9144000" cy="1655763"/>
          </a:xfrm>
          <a:prstGeom prst="rect">
            <a:avLst/>
          </a:prstGeom>
          <a:solidFill>
            <a:schemeClr val="accent3">
              <a:lumOff val="44000"/>
              <a:alpha val="85202"/>
            </a:schemeClr>
          </a:solidFill>
          <a:ln w="12700">
            <a:miter lim="400000"/>
          </a:ln>
        </p:spPr>
        <p:txBody>
          <a:bodyPr tIns="91440" bIns="91440" anchor="ctr"/>
          <a:lstStyle/>
          <a:p>
            <a:pPr>
              <a:defRPr sz="1800">
                <a:latin typeface="+mn-lt"/>
                <a:ea typeface="+mn-ea"/>
                <a:cs typeface="+mn-cs"/>
                <a:sym typeface="Arial"/>
              </a:defRPr>
            </a:pPr>
            <a:endParaRPr sz="1800"/>
          </a:p>
        </p:txBody>
      </p:sp>
      <p:sp>
        <p:nvSpPr>
          <p:cNvPr id="10" name="Fortgeschrittene Programmierung mit Java | 2018…"/>
          <p:cNvSpPr txBox="1"/>
          <p:nvPr/>
        </p:nvSpPr>
        <p:spPr>
          <a:xfrm>
            <a:off x="431801" y="3028773"/>
            <a:ext cx="8280400" cy="444840"/>
          </a:xfrm>
          <a:prstGeom prst="rect">
            <a:avLst/>
          </a:prstGeom>
          <a:ln w="12700">
            <a:miter lim="400000"/>
          </a:ln>
          <a:extLst>
            <a:ext uri="{C572A759-6A51-4108-AA02-DFA0A04FC94B}">
              <ma14:wrappingTextBoxFlag xmlns:ma14="http://schemas.microsoft.com/office/mac/drawingml/2011/main" xmlns="" val="1"/>
            </a:ext>
          </a:extLst>
        </p:spPr>
        <p:txBody>
          <a:bodyPr lIns="0" tIns="72000" rIns="0" bIns="72000"/>
          <a:lstStyle/>
          <a:p>
            <a:pPr algn="l">
              <a:spcBef>
                <a:spcPts val="600"/>
              </a:spcBef>
              <a:defRPr sz="4600" b="1" cap="all">
                <a:solidFill>
                  <a:srgbClr val="D22428"/>
                </a:solidFill>
                <a:uFill>
                  <a:solidFill>
                    <a:srgbClr val="C50E1F"/>
                  </a:solidFill>
                </a:uFill>
              </a:defRPr>
            </a:pPr>
            <a:r>
              <a:rPr lang="de-DE" sz="2000" dirty="0">
                <a:latin typeface="Helvetica" charset="0"/>
                <a:ea typeface="Helvetica" charset="0"/>
                <a:cs typeface="Helvetica" charset="0"/>
              </a:rPr>
              <a:t>IDENTITYCHAIN</a:t>
            </a:r>
          </a:p>
        </p:txBody>
      </p:sp>
      <p:sp>
        <p:nvSpPr>
          <p:cNvPr id="11" name="Axel Küpper | Fachgebiet Service-centric Networking | TU Berlin &amp; Telekom Innovation Laboratories"/>
          <p:cNvSpPr txBox="1"/>
          <p:nvPr/>
        </p:nvSpPr>
        <p:spPr>
          <a:xfrm>
            <a:off x="431801" y="4098209"/>
            <a:ext cx="7557812" cy="2314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1828823">
              <a:defRPr sz="2400">
                <a:latin typeface="+mn-lt"/>
                <a:ea typeface="+mn-ea"/>
                <a:cs typeface="+mn-cs"/>
                <a:sym typeface="Arial"/>
              </a:defRPr>
            </a:pPr>
            <a:r>
              <a:rPr lang="de-DE" sz="1000" dirty="0" err="1">
                <a:uFill>
                  <a:solidFill>
                    <a:schemeClr val="accent1"/>
                  </a:solidFill>
                </a:uFill>
                <a:latin typeface="Helvetica" charset="0"/>
                <a:ea typeface="Helvetica" charset="0"/>
                <a:cs typeface="Helvetica" charset="0"/>
              </a:rPr>
              <a:t>Bersant</a:t>
            </a:r>
            <a:r>
              <a:rPr lang="de-DE" sz="1000" dirty="0">
                <a:uFill>
                  <a:solidFill>
                    <a:schemeClr val="accent1"/>
                  </a:solidFill>
                </a:uFill>
                <a:latin typeface="Helvetica" charset="0"/>
                <a:ea typeface="Helvetica" charset="0"/>
                <a:cs typeface="Helvetica" charset="0"/>
              </a:rPr>
              <a:t> </a:t>
            </a:r>
            <a:r>
              <a:rPr lang="de-DE" sz="1000" dirty="0" err="1">
                <a:uFill>
                  <a:solidFill>
                    <a:schemeClr val="accent1"/>
                  </a:solidFill>
                </a:uFill>
                <a:latin typeface="Helvetica" charset="0"/>
                <a:ea typeface="Helvetica" charset="0"/>
                <a:cs typeface="Helvetica" charset="0"/>
              </a:rPr>
              <a:t>Deva</a:t>
            </a:r>
            <a:r>
              <a:rPr lang="de-DE" sz="1000" dirty="0">
                <a:uFill>
                  <a:solidFill>
                    <a:schemeClr val="accent1"/>
                  </a:solidFill>
                </a:uFill>
                <a:latin typeface="Helvetica" charset="0"/>
                <a:ea typeface="Helvetica" charset="0"/>
                <a:cs typeface="Helvetica" charset="0"/>
              </a:rPr>
              <a:t>, Sebastian Zickau, </a:t>
            </a:r>
            <a:r>
              <a:rPr lang="de-DE" sz="1000" dirty="0" err="1">
                <a:uFill>
                  <a:solidFill>
                    <a:schemeClr val="accent1"/>
                  </a:solidFill>
                </a:uFill>
                <a:latin typeface="Helvetica" charset="0"/>
                <a:ea typeface="Helvetica" charset="0"/>
                <a:cs typeface="Helvetica" charset="0"/>
              </a:rPr>
              <a:t>and</a:t>
            </a:r>
            <a:r>
              <a:rPr lang="de-DE" sz="1000" dirty="0">
                <a:uFill>
                  <a:solidFill>
                    <a:schemeClr val="accent1"/>
                  </a:solidFill>
                </a:uFill>
                <a:latin typeface="Helvetica" charset="0"/>
                <a:ea typeface="Helvetica" charset="0"/>
                <a:cs typeface="Helvetica" charset="0"/>
              </a:rPr>
              <a:t> Dr. Sandro Rodriguez Garzon</a:t>
            </a:r>
          </a:p>
          <a:p>
            <a:pPr algn="l" defTabSz="1828823">
              <a:defRPr sz="2400">
                <a:latin typeface="+mn-lt"/>
                <a:ea typeface="+mn-ea"/>
                <a:cs typeface="+mn-cs"/>
                <a:sym typeface="Arial"/>
              </a:defRPr>
            </a:pPr>
            <a:r>
              <a:rPr sz="1000" dirty="0" err="1">
                <a:uFill>
                  <a:solidFill>
                    <a:schemeClr val="accent1"/>
                  </a:solidFill>
                </a:uFill>
                <a:latin typeface="Helvetica" charset="0"/>
                <a:ea typeface="Helvetica" charset="0"/>
                <a:cs typeface="Helvetica" charset="0"/>
              </a:rPr>
              <a:t>Fachgebiet</a:t>
            </a:r>
            <a:r>
              <a:rPr sz="1000" dirty="0">
                <a:uFill>
                  <a:solidFill>
                    <a:schemeClr val="accent1"/>
                  </a:solidFill>
                </a:uFill>
                <a:latin typeface="Helvetica" charset="0"/>
                <a:ea typeface="Helvetica" charset="0"/>
                <a:cs typeface="Helvetica" charset="0"/>
              </a:rPr>
              <a:t> </a:t>
            </a:r>
            <a:r>
              <a:rPr sz="1000" i="1" dirty="0">
                <a:uFill>
                  <a:solidFill>
                    <a:schemeClr val="accent1"/>
                  </a:solidFill>
                </a:uFill>
                <a:latin typeface="Helvetica" charset="0"/>
                <a:ea typeface="Helvetica" charset="0"/>
                <a:cs typeface="Helvetica" charset="0"/>
              </a:rPr>
              <a:t>Service-centric Networking</a:t>
            </a:r>
            <a:r>
              <a:rPr sz="1000" dirty="0">
                <a:uFill>
                  <a:solidFill>
                    <a:schemeClr val="accent1"/>
                  </a:solidFill>
                </a:uFill>
                <a:latin typeface="Helvetica" charset="0"/>
                <a:ea typeface="Helvetica" charset="0"/>
                <a:cs typeface="Helvetica" charset="0"/>
              </a:rPr>
              <a:t> | TU Berlin &amp; Telekom Innovation Laboratories</a:t>
            </a:r>
          </a:p>
        </p:txBody>
      </p:sp>
      <p:sp>
        <p:nvSpPr>
          <p:cNvPr id="12" name="Textfeld 11"/>
          <p:cNvSpPr txBox="1"/>
          <p:nvPr/>
        </p:nvSpPr>
        <p:spPr>
          <a:xfrm>
            <a:off x="431800" y="3500558"/>
            <a:ext cx="8280399" cy="257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36000" rIns="0" bIns="36000" numCol="1" spcCol="38100" rtlCol="0" anchor="t">
            <a:spAutoFit/>
          </a:bodyPr>
          <a:lstStyle/>
          <a:p>
            <a:r>
              <a:rPr lang="de-DE" sz="1200" dirty="0">
                <a:solidFill>
                  <a:srgbClr val="C00000"/>
                </a:solidFill>
                <a:latin typeface="Helvetica" charset="0"/>
                <a:ea typeface="Helvetica" charset="0"/>
                <a:cs typeface="Helvetica" charset="0"/>
              </a:rPr>
              <a:t>Project </a:t>
            </a:r>
            <a:r>
              <a:rPr lang="de-DE" sz="1200">
                <a:solidFill>
                  <a:srgbClr val="C00000"/>
                </a:solidFill>
                <a:latin typeface="Helvetica" charset="0"/>
                <a:ea typeface="Helvetica" charset="0"/>
                <a:cs typeface="Helvetica" charset="0"/>
              </a:rPr>
              <a:t>Context</a:t>
            </a:r>
            <a:endParaRPr lang="de-DE" sz="1200" dirty="0">
              <a:solidFill>
                <a:srgbClr val="C00000"/>
              </a:solidFill>
              <a:latin typeface="Helvetica" charset="0"/>
              <a:ea typeface="Helvetica" charset="0"/>
              <a:cs typeface="Helvetica" charset="0"/>
            </a:endParaRPr>
          </a:p>
        </p:txBody>
      </p:sp>
      <p:pic>
        <p:nvPicPr>
          <p:cNvPr id="13" name="Bild 12"/>
          <p:cNvPicPr>
            <a:picLocks noChangeAspect="1"/>
          </p:cNvPicPr>
          <p:nvPr/>
        </p:nvPicPr>
        <p:blipFill>
          <a:blip r:embed="rId2"/>
          <a:stretch>
            <a:fillRect/>
          </a:stretch>
        </p:blipFill>
        <p:spPr>
          <a:xfrm>
            <a:off x="5388939" y="4063117"/>
            <a:ext cx="3323261" cy="301607"/>
          </a:xfrm>
          <a:prstGeom prst="rect">
            <a:avLst/>
          </a:prstGeom>
        </p:spPr>
      </p:pic>
    </p:spTree>
    <p:extLst>
      <p:ext uri="{BB962C8B-B14F-4D97-AF65-F5344CB8AC3E}">
        <p14:creationId xmlns:p14="http://schemas.microsoft.com/office/powerpoint/2010/main" val="754137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BASICS</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SIMPLE EXAMPLE</a:t>
            </a:r>
          </a:p>
        </p:txBody>
      </p:sp>
      <p:pic>
        <p:nvPicPr>
          <p:cNvPr id="3" name="Picture 2">
            <a:extLst>
              <a:ext uri="{FF2B5EF4-FFF2-40B4-BE49-F238E27FC236}">
                <a16:creationId xmlns:a16="http://schemas.microsoft.com/office/drawing/2014/main" id="{5F4E8A11-E6C7-6344-A914-85EF9155ED7A}"/>
              </a:ext>
            </a:extLst>
          </p:cNvPr>
          <p:cNvPicPr>
            <a:picLocks noChangeAspect="1"/>
          </p:cNvPicPr>
          <p:nvPr/>
        </p:nvPicPr>
        <p:blipFill>
          <a:blip r:embed="rId3"/>
          <a:stretch>
            <a:fillRect/>
          </a:stretch>
        </p:blipFill>
        <p:spPr>
          <a:xfrm>
            <a:off x="657606" y="1766824"/>
            <a:ext cx="6896100" cy="2908300"/>
          </a:xfrm>
          <a:prstGeom prst="rect">
            <a:avLst/>
          </a:prstGeom>
        </p:spPr>
      </p:pic>
    </p:spTree>
    <p:extLst>
      <p:ext uri="{BB962C8B-B14F-4D97-AF65-F5344CB8AC3E}">
        <p14:creationId xmlns:p14="http://schemas.microsoft.com/office/powerpoint/2010/main" val="92638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p:cNvSpPr/>
          <p:nvPr/>
        </p:nvSpPr>
        <p:spPr>
          <a:xfrm>
            <a:off x="0" y="2895600"/>
            <a:ext cx="9144000" cy="1655763"/>
          </a:xfrm>
          <a:prstGeom prst="rect">
            <a:avLst/>
          </a:prstGeom>
          <a:solidFill>
            <a:schemeClr val="accent3">
              <a:lumOff val="44000"/>
              <a:alpha val="85202"/>
            </a:schemeClr>
          </a:solidFill>
          <a:ln w="12700">
            <a:miter lim="400000"/>
          </a:ln>
        </p:spPr>
        <p:txBody>
          <a:bodyPr tIns="91440" bIns="91440" anchor="ctr"/>
          <a:lstStyle/>
          <a:p>
            <a:pPr>
              <a:defRPr sz="1800">
                <a:latin typeface="+mn-lt"/>
                <a:ea typeface="+mn-ea"/>
                <a:cs typeface="+mn-cs"/>
                <a:sym typeface="Arial"/>
              </a:defRPr>
            </a:pPr>
            <a:endParaRPr sz="1800"/>
          </a:p>
        </p:txBody>
      </p:sp>
      <p:sp>
        <p:nvSpPr>
          <p:cNvPr id="10" name="Fortgeschrittene Programmierung mit Java | 2018…"/>
          <p:cNvSpPr txBox="1"/>
          <p:nvPr/>
        </p:nvSpPr>
        <p:spPr>
          <a:xfrm>
            <a:off x="431801" y="3028773"/>
            <a:ext cx="8280400" cy="444840"/>
          </a:xfrm>
          <a:prstGeom prst="rect">
            <a:avLst/>
          </a:prstGeom>
          <a:ln w="12700">
            <a:miter lim="400000"/>
          </a:ln>
          <a:extLst>
            <a:ext uri="{C572A759-6A51-4108-AA02-DFA0A04FC94B}">
              <ma14:wrappingTextBoxFlag xmlns:ma14="http://schemas.microsoft.com/office/mac/drawingml/2011/main" xmlns="" val="1"/>
            </a:ext>
          </a:extLst>
        </p:spPr>
        <p:txBody>
          <a:bodyPr lIns="0" tIns="72000" rIns="0" bIns="72000"/>
          <a:lstStyle/>
          <a:p>
            <a:pPr algn="l">
              <a:spcBef>
                <a:spcPts val="600"/>
              </a:spcBef>
              <a:defRPr sz="4600" b="1" cap="all">
                <a:solidFill>
                  <a:srgbClr val="D22428"/>
                </a:solidFill>
                <a:uFill>
                  <a:solidFill>
                    <a:srgbClr val="C50E1F"/>
                  </a:solidFill>
                </a:uFill>
              </a:defRPr>
            </a:pPr>
            <a:r>
              <a:rPr lang="en-US" sz="2000" dirty="0">
                <a:latin typeface="Helvetica" charset="0"/>
                <a:ea typeface="Helvetica" charset="0"/>
                <a:cs typeface="Helvetica" charset="0"/>
              </a:rPr>
              <a:t>PROJECT</a:t>
            </a:r>
          </a:p>
        </p:txBody>
      </p:sp>
    </p:spTree>
    <p:extLst>
      <p:ext uri="{BB962C8B-B14F-4D97-AF65-F5344CB8AC3E}">
        <p14:creationId xmlns:p14="http://schemas.microsoft.com/office/powerpoint/2010/main" val="791583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PROJECT IDEA</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 CASE detail</a:t>
            </a:r>
          </a:p>
        </p:txBody>
      </p:sp>
      <p:pic>
        <p:nvPicPr>
          <p:cNvPr id="2" name="Picture 1">
            <a:extLst>
              <a:ext uri="{FF2B5EF4-FFF2-40B4-BE49-F238E27FC236}">
                <a16:creationId xmlns:a16="http://schemas.microsoft.com/office/drawing/2014/main" id="{77DF1A89-2D49-7946-BF00-F6C1AF401B61}"/>
              </a:ext>
            </a:extLst>
          </p:cNvPr>
          <p:cNvPicPr>
            <a:picLocks noChangeAspect="1"/>
          </p:cNvPicPr>
          <p:nvPr/>
        </p:nvPicPr>
        <p:blipFill>
          <a:blip r:embed="rId3"/>
          <a:stretch>
            <a:fillRect/>
          </a:stretch>
        </p:blipFill>
        <p:spPr>
          <a:xfrm>
            <a:off x="2176463" y="1465263"/>
            <a:ext cx="2324100" cy="3086100"/>
          </a:xfrm>
          <a:prstGeom prst="rect">
            <a:avLst/>
          </a:prstGeom>
          <a:effectLst/>
        </p:spPr>
      </p:pic>
      <p:sp>
        <p:nvSpPr>
          <p:cNvPr id="5" name="From Verbose to Concise Code…">
            <a:extLst>
              <a:ext uri="{FF2B5EF4-FFF2-40B4-BE49-F238E27FC236}">
                <a16:creationId xmlns:a16="http://schemas.microsoft.com/office/drawing/2014/main" id="{0CD9CBBB-B95C-F442-9DB8-667F46BD6877}"/>
              </a:ext>
            </a:extLst>
          </p:cNvPr>
          <p:cNvSpPr txBox="1"/>
          <p:nvPr/>
        </p:nvSpPr>
        <p:spPr>
          <a:xfrm>
            <a:off x="4643438" y="1131888"/>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600"/>
              </a:spcBef>
              <a:defRPr sz="3600">
                <a:solidFill>
                  <a:srgbClr val="C50E1F"/>
                </a:solidFill>
              </a:defRPr>
            </a:pPr>
            <a:r>
              <a:rPr lang="en-US" sz="1400" dirty="0">
                <a:latin typeface="Helvetica" charset="0"/>
                <a:ea typeface="Helvetica" charset="0"/>
                <a:cs typeface="Helvetica" charset="0"/>
              </a:rPr>
              <a:t>Issuer</a:t>
            </a:r>
          </a:p>
          <a:p>
            <a:pPr marL="134938" indent="-134938" algn="l" defTabSz="457206">
              <a:spcBef>
                <a:spcPts val="400"/>
              </a:spcBef>
              <a:buSzPct val="100000"/>
              <a:buChar char="•"/>
              <a:defRPr sz="3000"/>
            </a:pPr>
            <a:r>
              <a:rPr lang="en-US" sz="1200" dirty="0">
                <a:latin typeface="Helvetica" charset="0"/>
                <a:ea typeface="Helvetica" charset="0"/>
                <a:cs typeface="Helvetica" charset="0"/>
              </a:rPr>
              <a:t>Schema definitions are stored on the ledger</a:t>
            </a:r>
          </a:p>
          <a:p>
            <a:pPr marL="134938" indent="-134938" algn="l" defTabSz="457206">
              <a:spcBef>
                <a:spcPts val="400"/>
              </a:spcBef>
              <a:buSzPct val="100000"/>
              <a:buChar char="•"/>
              <a:defRPr sz="3000"/>
            </a:pPr>
            <a:r>
              <a:rPr lang="en-US" sz="1200" dirty="0">
                <a:latin typeface="Helvetica" charset="0"/>
                <a:ea typeface="Helvetica" charset="0"/>
                <a:cs typeface="Helvetica" charset="0"/>
              </a:rPr>
              <a:t>Issuers store credential definitions on the ledger</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These are derived from schemas</a:t>
            </a:r>
          </a:p>
          <a:p>
            <a:pPr marL="134938" indent="-134938" algn="l" defTabSz="457206">
              <a:spcBef>
                <a:spcPts val="400"/>
              </a:spcBef>
              <a:buSzPct val="100000"/>
              <a:buChar char="•"/>
              <a:defRPr sz="3000"/>
            </a:pPr>
            <a:r>
              <a:rPr lang="en-US" sz="1200" dirty="0">
                <a:latin typeface="Helvetica" charset="0"/>
                <a:ea typeface="Helvetica" charset="0"/>
                <a:cs typeface="Helvetica" charset="0"/>
              </a:rPr>
              <a:t>Basically, these are empty JSON files</a:t>
            </a:r>
          </a:p>
          <a:p>
            <a:pPr marL="134938" indent="-134938" algn="l" defTabSz="457206">
              <a:spcBef>
                <a:spcPts val="400"/>
              </a:spcBef>
              <a:buSzPct val="100000"/>
              <a:buChar char="•"/>
              <a:defRPr sz="3000"/>
            </a:pPr>
            <a:r>
              <a:rPr lang="en-US" sz="1200" dirty="0">
                <a:latin typeface="Helvetica" charset="0"/>
                <a:ea typeface="Helvetica" charset="0"/>
                <a:cs typeface="Helvetica" charset="0"/>
              </a:rPr>
              <a:t>No data is stored on the ledger in the whole process</a:t>
            </a:r>
          </a:p>
          <a:p>
            <a:pPr marL="134938" indent="-134938" algn="l" defTabSz="457206">
              <a:spcBef>
                <a:spcPts val="400"/>
              </a:spcBef>
              <a:buSzPct val="100000"/>
              <a:buChar char="•"/>
              <a:defRPr sz="3000"/>
            </a:pPr>
            <a:r>
              <a:rPr lang="en-US" sz="1200" dirty="0">
                <a:latin typeface="Helvetica" charset="0"/>
                <a:ea typeface="Helvetica" charset="0"/>
                <a:cs typeface="Helvetica" charset="0"/>
              </a:rPr>
              <a:t>E.g., every EU country could base their citizen data on the same schema</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The credential definitions would be unique to each country’s government</a:t>
            </a:r>
          </a:p>
        </p:txBody>
      </p:sp>
    </p:spTree>
    <p:extLst>
      <p:ext uri="{BB962C8B-B14F-4D97-AF65-F5344CB8AC3E}">
        <p14:creationId xmlns:p14="http://schemas.microsoft.com/office/powerpoint/2010/main" val="3436790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PROJECT IDEA</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 CASE detail</a:t>
            </a:r>
          </a:p>
        </p:txBody>
      </p:sp>
      <p:sp>
        <p:nvSpPr>
          <p:cNvPr id="5" name="From Verbose to Concise Code…">
            <a:extLst>
              <a:ext uri="{FF2B5EF4-FFF2-40B4-BE49-F238E27FC236}">
                <a16:creationId xmlns:a16="http://schemas.microsoft.com/office/drawing/2014/main" id="{0CD9CBBB-B95C-F442-9DB8-667F46BD6877}"/>
              </a:ext>
            </a:extLst>
          </p:cNvPr>
          <p:cNvSpPr txBox="1"/>
          <p:nvPr/>
        </p:nvSpPr>
        <p:spPr>
          <a:xfrm>
            <a:off x="4643438" y="1131888"/>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600"/>
              </a:spcBef>
              <a:defRPr sz="3600">
                <a:solidFill>
                  <a:srgbClr val="C50E1F"/>
                </a:solidFill>
              </a:defRPr>
            </a:pPr>
            <a:r>
              <a:rPr lang="en-US" sz="1400" dirty="0">
                <a:latin typeface="Helvetica" charset="0"/>
                <a:ea typeface="Helvetica" charset="0"/>
                <a:cs typeface="Helvetica" charset="0"/>
              </a:rPr>
              <a:t>Identity Holder and Issuer</a:t>
            </a:r>
          </a:p>
          <a:p>
            <a:pPr marL="134938" indent="-134938" algn="l" defTabSz="457206">
              <a:spcBef>
                <a:spcPts val="400"/>
              </a:spcBef>
              <a:buSzPct val="100000"/>
              <a:buChar char="•"/>
              <a:defRPr sz="3000"/>
            </a:pPr>
            <a:r>
              <a:rPr lang="en-US" sz="1200" dirty="0">
                <a:latin typeface="Helvetica" charset="0"/>
                <a:ea typeface="Helvetica" charset="0"/>
                <a:cs typeface="Helvetica" charset="0"/>
              </a:rPr>
              <a:t>Identity holder onboards with the issuer</a:t>
            </a:r>
          </a:p>
          <a:p>
            <a:pPr marL="134938" indent="-134938" algn="l" defTabSz="457206">
              <a:spcBef>
                <a:spcPts val="400"/>
              </a:spcBef>
              <a:buSzPct val="100000"/>
              <a:buChar char="•"/>
              <a:defRPr sz="3000"/>
            </a:pPr>
            <a:r>
              <a:rPr lang="en-US" sz="1200" dirty="0">
                <a:latin typeface="Helvetica" charset="0"/>
                <a:ea typeface="Helvetica" charset="0"/>
                <a:cs typeface="Helvetica" charset="0"/>
              </a:rPr>
              <a:t>E.g., thru a scanning a QR code at the issuer website</a:t>
            </a:r>
          </a:p>
          <a:p>
            <a:pPr marL="134938" indent="-134938" algn="l" defTabSz="457206">
              <a:spcBef>
                <a:spcPts val="400"/>
              </a:spcBef>
              <a:buSzPct val="100000"/>
              <a:buChar char="•"/>
              <a:defRPr sz="3000"/>
            </a:pPr>
            <a:r>
              <a:rPr lang="en-US" sz="1200" dirty="0">
                <a:latin typeface="Helvetica" charset="0"/>
                <a:ea typeface="Helvetica" charset="0"/>
                <a:cs typeface="Helvetica" charset="0"/>
              </a:rPr>
              <a:t>In this process a unique keypair is created</a:t>
            </a:r>
          </a:p>
          <a:p>
            <a:pPr marL="134938" indent="-134938" algn="l" defTabSz="457206">
              <a:spcBef>
                <a:spcPts val="400"/>
              </a:spcBef>
              <a:buSzPct val="100000"/>
              <a:buChar char="•"/>
              <a:defRPr sz="3000"/>
            </a:pPr>
            <a:r>
              <a:rPr lang="en-US" sz="1200" dirty="0">
                <a:latin typeface="Helvetica" charset="0"/>
                <a:ea typeface="Helvetica" charset="0"/>
                <a:cs typeface="Helvetica" charset="0"/>
              </a:rPr>
              <a:t>A unique distributed identifier (public DID) can be stored on the ledger</a:t>
            </a:r>
          </a:p>
          <a:p>
            <a:pPr marL="134938" indent="-134938" defTabSz="457206">
              <a:spcBef>
                <a:spcPts val="400"/>
              </a:spcBef>
              <a:buSzPct val="100000"/>
              <a:buChar char="•"/>
              <a:defRPr sz="3000"/>
            </a:pPr>
            <a:r>
              <a:rPr lang="en-US" sz="1200" dirty="0">
                <a:latin typeface="Helvetica" charset="0"/>
                <a:ea typeface="Helvetica" charset="0"/>
                <a:cs typeface="Helvetica" charset="0"/>
              </a:rPr>
              <a:t>The public DID includes a DID document with endpoint and verification key information</a:t>
            </a:r>
          </a:p>
          <a:p>
            <a:pPr marL="134938" indent="-134938" algn="l" defTabSz="457206">
              <a:spcBef>
                <a:spcPts val="400"/>
              </a:spcBef>
              <a:buSzPct val="100000"/>
              <a:buChar char="•"/>
              <a:defRPr sz="3000"/>
            </a:pPr>
            <a:r>
              <a:rPr lang="en-US" sz="1200" dirty="0">
                <a:latin typeface="Helvetica" charset="0"/>
                <a:ea typeface="Helvetica" charset="0"/>
                <a:cs typeface="Helvetica" charset="0"/>
              </a:rPr>
              <a:t>Additionally a revocation registry is stored on the ledger</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This can later be used if the issuer wants to revoke credentials</a:t>
            </a:r>
          </a:p>
        </p:txBody>
      </p:sp>
      <p:pic>
        <p:nvPicPr>
          <p:cNvPr id="3" name="Picture 2">
            <a:extLst>
              <a:ext uri="{FF2B5EF4-FFF2-40B4-BE49-F238E27FC236}">
                <a16:creationId xmlns:a16="http://schemas.microsoft.com/office/drawing/2014/main" id="{73B3DD56-9CC3-EB41-866A-5A0C64E011F0}"/>
              </a:ext>
            </a:extLst>
          </p:cNvPr>
          <p:cNvPicPr>
            <a:picLocks noChangeAspect="1"/>
          </p:cNvPicPr>
          <p:nvPr/>
        </p:nvPicPr>
        <p:blipFill>
          <a:blip r:embed="rId3"/>
          <a:stretch>
            <a:fillRect/>
          </a:stretch>
        </p:blipFill>
        <p:spPr>
          <a:xfrm>
            <a:off x="512462" y="1481206"/>
            <a:ext cx="4051300" cy="3175000"/>
          </a:xfrm>
          <a:prstGeom prst="rect">
            <a:avLst/>
          </a:prstGeom>
        </p:spPr>
      </p:pic>
    </p:spTree>
    <p:extLst>
      <p:ext uri="{BB962C8B-B14F-4D97-AF65-F5344CB8AC3E}">
        <p14:creationId xmlns:p14="http://schemas.microsoft.com/office/powerpoint/2010/main" val="2268730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PROJECT IDEA</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 CASE Detail</a:t>
            </a:r>
          </a:p>
        </p:txBody>
      </p:sp>
      <p:sp>
        <p:nvSpPr>
          <p:cNvPr id="8" name="From Verbose to Concise Code…">
            <a:extLst>
              <a:ext uri="{FF2B5EF4-FFF2-40B4-BE49-F238E27FC236}">
                <a16:creationId xmlns:a16="http://schemas.microsoft.com/office/drawing/2014/main" id="{EA3C620C-A513-584F-B9DC-9334300D54EA}"/>
              </a:ext>
            </a:extLst>
          </p:cNvPr>
          <p:cNvSpPr txBox="1"/>
          <p:nvPr/>
        </p:nvSpPr>
        <p:spPr>
          <a:xfrm>
            <a:off x="4643438" y="1131888"/>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600"/>
              </a:spcBef>
              <a:defRPr sz="3600">
                <a:solidFill>
                  <a:srgbClr val="C50E1F"/>
                </a:solidFill>
              </a:defRPr>
            </a:pPr>
            <a:r>
              <a:rPr lang="en-US" sz="1400" dirty="0">
                <a:latin typeface="Helvetica" charset="0"/>
                <a:ea typeface="Helvetica" charset="0"/>
                <a:cs typeface="Helvetica" charset="0"/>
              </a:rPr>
              <a:t>Issuer offers digital credentials</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The issuer offers digital credentials to the identity holder</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This is exchanged via a secure connection</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The identity holder can accept these credentials</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The identity holder stores these credentials securely on the device</a:t>
            </a:r>
          </a:p>
        </p:txBody>
      </p:sp>
      <p:pic>
        <p:nvPicPr>
          <p:cNvPr id="2" name="Picture 1">
            <a:extLst>
              <a:ext uri="{FF2B5EF4-FFF2-40B4-BE49-F238E27FC236}">
                <a16:creationId xmlns:a16="http://schemas.microsoft.com/office/drawing/2014/main" id="{DB24D972-8ABD-F749-99F0-F3F345DB104D}"/>
              </a:ext>
            </a:extLst>
          </p:cNvPr>
          <p:cNvPicPr>
            <a:picLocks noChangeAspect="1"/>
          </p:cNvPicPr>
          <p:nvPr/>
        </p:nvPicPr>
        <p:blipFill>
          <a:blip r:embed="rId3"/>
          <a:stretch>
            <a:fillRect/>
          </a:stretch>
        </p:blipFill>
        <p:spPr>
          <a:xfrm>
            <a:off x="538163" y="1487833"/>
            <a:ext cx="3962400" cy="3175000"/>
          </a:xfrm>
          <a:prstGeom prst="rect">
            <a:avLst/>
          </a:prstGeom>
        </p:spPr>
      </p:pic>
    </p:spTree>
    <p:extLst>
      <p:ext uri="{BB962C8B-B14F-4D97-AF65-F5344CB8AC3E}">
        <p14:creationId xmlns:p14="http://schemas.microsoft.com/office/powerpoint/2010/main" val="3436860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PROJECT IDEA</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 CASE Detail</a:t>
            </a:r>
          </a:p>
        </p:txBody>
      </p:sp>
      <p:sp>
        <p:nvSpPr>
          <p:cNvPr id="7" name="From Verbose to Concise Code…">
            <a:extLst>
              <a:ext uri="{FF2B5EF4-FFF2-40B4-BE49-F238E27FC236}">
                <a16:creationId xmlns:a16="http://schemas.microsoft.com/office/drawing/2014/main" id="{13F3F44E-412A-004D-95F4-85972943EED6}"/>
              </a:ext>
            </a:extLst>
          </p:cNvPr>
          <p:cNvSpPr txBox="1"/>
          <p:nvPr/>
        </p:nvSpPr>
        <p:spPr>
          <a:xfrm>
            <a:off x="431801" y="1090343"/>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600"/>
              </a:spcBef>
              <a:defRPr sz="3600">
                <a:solidFill>
                  <a:srgbClr val="C50E1F"/>
                </a:solidFill>
              </a:defRPr>
            </a:pPr>
            <a:r>
              <a:rPr lang="en-US" sz="1400" dirty="0">
                <a:latin typeface="Helvetica" charset="0"/>
                <a:ea typeface="Helvetica" charset="0"/>
                <a:cs typeface="Helvetica" charset="0"/>
              </a:rPr>
              <a:t>Identity holder onboards with verifier</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The identity holder connects via a QR code to the verifier (onboarding)</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This is the same step as before between the issuer and the identity holder</a:t>
            </a:r>
          </a:p>
          <a:p>
            <a:pPr marL="134938" indent="-134938" algn="l" defTabSz="457206">
              <a:spcBef>
                <a:spcPts val="400"/>
              </a:spcBef>
              <a:buSzPct val="100000"/>
              <a:buChar char="•"/>
              <a:defRPr sz="3000"/>
            </a:pPr>
            <a:r>
              <a:rPr lang="en-US" sz="1200" dirty="0">
                <a:latin typeface="Helvetica" charset="0"/>
                <a:ea typeface="Helvetica" charset="0"/>
                <a:cs typeface="Helvetica" charset="0"/>
              </a:rPr>
              <a:t>Another unique keypair is generated</a:t>
            </a:r>
          </a:p>
        </p:txBody>
      </p:sp>
      <p:pic>
        <p:nvPicPr>
          <p:cNvPr id="2" name="Picture 1">
            <a:extLst>
              <a:ext uri="{FF2B5EF4-FFF2-40B4-BE49-F238E27FC236}">
                <a16:creationId xmlns:a16="http://schemas.microsoft.com/office/drawing/2014/main" id="{2DFF6EB9-3CC8-3D44-BF41-8C2740F7420C}"/>
              </a:ext>
            </a:extLst>
          </p:cNvPr>
          <p:cNvPicPr>
            <a:picLocks noChangeAspect="1"/>
          </p:cNvPicPr>
          <p:nvPr/>
        </p:nvPicPr>
        <p:blipFill>
          <a:blip r:embed="rId3"/>
          <a:stretch>
            <a:fillRect/>
          </a:stretch>
        </p:blipFill>
        <p:spPr>
          <a:xfrm>
            <a:off x="4563762" y="1487833"/>
            <a:ext cx="4025900" cy="3175000"/>
          </a:xfrm>
          <a:prstGeom prst="rect">
            <a:avLst/>
          </a:prstGeom>
        </p:spPr>
      </p:pic>
    </p:spTree>
    <p:extLst>
      <p:ext uri="{BB962C8B-B14F-4D97-AF65-F5344CB8AC3E}">
        <p14:creationId xmlns:p14="http://schemas.microsoft.com/office/powerpoint/2010/main" val="2617954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PROJECT IDEA</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 CASE Detail</a:t>
            </a:r>
          </a:p>
        </p:txBody>
      </p:sp>
      <p:sp>
        <p:nvSpPr>
          <p:cNvPr id="7" name="From Verbose to Concise Code…">
            <a:extLst>
              <a:ext uri="{FF2B5EF4-FFF2-40B4-BE49-F238E27FC236}">
                <a16:creationId xmlns:a16="http://schemas.microsoft.com/office/drawing/2014/main" id="{13F3F44E-412A-004D-95F4-85972943EED6}"/>
              </a:ext>
            </a:extLst>
          </p:cNvPr>
          <p:cNvSpPr txBox="1"/>
          <p:nvPr/>
        </p:nvSpPr>
        <p:spPr>
          <a:xfrm>
            <a:off x="431801" y="1090343"/>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600"/>
              </a:spcBef>
              <a:defRPr sz="3600">
                <a:solidFill>
                  <a:srgbClr val="C50E1F"/>
                </a:solidFill>
              </a:defRPr>
            </a:pPr>
            <a:r>
              <a:rPr lang="en-US" sz="1400" dirty="0">
                <a:latin typeface="Helvetica" charset="0"/>
                <a:ea typeface="Helvetica" charset="0"/>
                <a:cs typeface="Helvetica" charset="0"/>
              </a:rPr>
              <a:t>Verifier requests credentials (proof request)</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The verifier requests a proof on the subset of credentials needed to carry out the service, also including zero knowledge proofs</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This is called a proof request</a:t>
            </a:r>
          </a:p>
          <a:p>
            <a:pPr marL="134938" indent="-134938" algn="l" defTabSz="457206">
              <a:spcBef>
                <a:spcPts val="400"/>
              </a:spcBef>
              <a:buSzPct val="100000"/>
              <a:buChar char="•"/>
              <a:defRPr sz="3000"/>
            </a:pPr>
            <a:r>
              <a:rPr lang="en-US" sz="1200" dirty="0">
                <a:latin typeface="Helvetica" charset="0"/>
                <a:ea typeface="Helvetica" charset="0"/>
                <a:cs typeface="Helvetica" charset="0"/>
              </a:rPr>
              <a:t>It is send via the secure connection</a:t>
            </a:r>
          </a:p>
        </p:txBody>
      </p:sp>
      <p:pic>
        <p:nvPicPr>
          <p:cNvPr id="2" name="Picture 1">
            <a:extLst>
              <a:ext uri="{FF2B5EF4-FFF2-40B4-BE49-F238E27FC236}">
                <a16:creationId xmlns:a16="http://schemas.microsoft.com/office/drawing/2014/main" id="{65A576C4-380A-C048-8C02-CC80BFFAD5E7}"/>
              </a:ext>
            </a:extLst>
          </p:cNvPr>
          <p:cNvPicPr>
            <a:picLocks noChangeAspect="1"/>
          </p:cNvPicPr>
          <p:nvPr/>
        </p:nvPicPr>
        <p:blipFill>
          <a:blip r:embed="rId3"/>
          <a:stretch>
            <a:fillRect/>
          </a:stretch>
        </p:blipFill>
        <p:spPr>
          <a:xfrm>
            <a:off x="4563762" y="1467373"/>
            <a:ext cx="4025900" cy="3187700"/>
          </a:xfrm>
          <a:prstGeom prst="rect">
            <a:avLst/>
          </a:prstGeom>
        </p:spPr>
      </p:pic>
    </p:spTree>
    <p:extLst>
      <p:ext uri="{BB962C8B-B14F-4D97-AF65-F5344CB8AC3E}">
        <p14:creationId xmlns:p14="http://schemas.microsoft.com/office/powerpoint/2010/main" val="1077858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PROJECT IDEA</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 CASE Detail</a:t>
            </a:r>
          </a:p>
        </p:txBody>
      </p:sp>
      <p:sp>
        <p:nvSpPr>
          <p:cNvPr id="7" name="From Verbose to Concise Code…">
            <a:extLst>
              <a:ext uri="{FF2B5EF4-FFF2-40B4-BE49-F238E27FC236}">
                <a16:creationId xmlns:a16="http://schemas.microsoft.com/office/drawing/2014/main" id="{13F3F44E-412A-004D-95F4-85972943EED6}"/>
              </a:ext>
            </a:extLst>
          </p:cNvPr>
          <p:cNvSpPr txBox="1"/>
          <p:nvPr/>
        </p:nvSpPr>
        <p:spPr>
          <a:xfrm>
            <a:off x="431801" y="1090343"/>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600"/>
              </a:spcBef>
              <a:defRPr sz="3600">
                <a:solidFill>
                  <a:srgbClr val="C50E1F"/>
                </a:solidFill>
              </a:defRPr>
            </a:pPr>
            <a:r>
              <a:rPr lang="en-US" sz="1400" dirty="0">
                <a:latin typeface="Helvetica" charset="0"/>
                <a:ea typeface="Helvetica" charset="0"/>
                <a:cs typeface="Helvetica" charset="0"/>
              </a:rPr>
              <a:t>Verifier receives proof</a:t>
            </a:r>
          </a:p>
          <a:p>
            <a:pPr marL="134938" indent="-134938" defTabSz="457206">
              <a:spcBef>
                <a:spcPts val="400"/>
              </a:spcBef>
              <a:buSzPct val="100000"/>
              <a:buFontTx/>
              <a:buChar char="•"/>
              <a:defRPr sz="3000"/>
            </a:pPr>
            <a:r>
              <a:rPr lang="en-US" sz="1200" dirty="0">
                <a:latin typeface="Helvetica" charset="0"/>
                <a:ea typeface="Helvetica" charset="0"/>
                <a:cs typeface="Helvetica" charset="0"/>
              </a:rPr>
              <a:t>The identity holder generates the proof specifically for the requesting verifier based on the unique keypair connection</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The identity holder sends the proof securely to the specific verifier as a reply</a:t>
            </a:r>
          </a:p>
          <a:p>
            <a:pPr marL="134938" indent="-134938" algn="l" defTabSz="457206">
              <a:spcBef>
                <a:spcPts val="400"/>
              </a:spcBef>
              <a:buSzPct val="100000"/>
              <a:buChar char="•"/>
              <a:defRPr sz="3000"/>
            </a:pPr>
            <a:r>
              <a:rPr lang="en-US" sz="1200" dirty="0">
                <a:latin typeface="Helvetica" charset="0"/>
                <a:ea typeface="Helvetica" charset="0"/>
                <a:cs typeface="Helvetica" charset="0"/>
              </a:rPr>
              <a:t>The identity holder can check if the the credentials within the proof are valid before answering to the proof request</a:t>
            </a:r>
          </a:p>
          <a:p>
            <a:pPr marL="134938" indent="-134938" algn="l" defTabSz="457206">
              <a:spcBef>
                <a:spcPts val="400"/>
              </a:spcBef>
              <a:buSzPct val="100000"/>
              <a:buChar char="•"/>
              <a:defRPr sz="3000"/>
            </a:pPr>
            <a:r>
              <a:rPr lang="en-US" sz="1200" dirty="0">
                <a:latin typeface="Helvetica" charset="0"/>
                <a:ea typeface="Helvetica" charset="0"/>
                <a:cs typeface="Helvetica" charset="0"/>
              </a:rPr>
              <a:t>Every entry in a credential can be seen as independent data, i.e., the identity holder can send a subset of the credentials</a:t>
            </a:r>
          </a:p>
          <a:p>
            <a:pPr marL="134938" indent="-134938" defTabSz="457206">
              <a:spcBef>
                <a:spcPts val="400"/>
              </a:spcBef>
              <a:buSzPct val="100000"/>
              <a:buChar char="•"/>
              <a:defRPr sz="3000"/>
            </a:pPr>
            <a:r>
              <a:rPr lang="en-US" sz="1200" dirty="0">
                <a:latin typeface="Helvetica" charset="0"/>
                <a:ea typeface="Helvetica" charset="0"/>
                <a:cs typeface="Helvetica" charset="0"/>
              </a:rPr>
              <a:t>The identity holder can also add additional information which are not based on any issued credential, such as stating </a:t>
            </a:r>
            <a:r>
              <a:rPr lang="en-US" sz="1200">
                <a:latin typeface="Helvetica" charset="0"/>
                <a:ea typeface="Helvetica" charset="0"/>
                <a:cs typeface="Helvetica" charset="0"/>
              </a:rPr>
              <a:t>personal preferences, </a:t>
            </a:r>
            <a:r>
              <a:rPr lang="en-US" sz="1200" dirty="0">
                <a:latin typeface="Helvetica" charset="0"/>
                <a:ea typeface="Helvetica" charset="0"/>
                <a:cs typeface="Helvetica" charset="0"/>
              </a:rPr>
              <a:t>e.g., the favorite color, movie, or football club</a:t>
            </a:r>
          </a:p>
        </p:txBody>
      </p:sp>
      <p:pic>
        <p:nvPicPr>
          <p:cNvPr id="2" name="Picture 1">
            <a:extLst>
              <a:ext uri="{FF2B5EF4-FFF2-40B4-BE49-F238E27FC236}">
                <a16:creationId xmlns:a16="http://schemas.microsoft.com/office/drawing/2014/main" id="{346150BE-673D-6547-B2DB-B5439E56F900}"/>
              </a:ext>
            </a:extLst>
          </p:cNvPr>
          <p:cNvPicPr>
            <a:picLocks noChangeAspect="1"/>
          </p:cNvPicPr>
          <p:nvPr/>
        </p:nvPicPr>
        <p:blipFill>
          <a:blip r:embed="rId3"/>
          <a:stretch>
            <a:fillRect/>
          </a:stretch>
        </p:blipFill>
        <p:spPr>
          <a:xfrm>
            <a:off x="4563762" y="1481206"/>
            <a:ext cx="4025900" cy="3175000"/>
          </a:xfrm>
          <a:prstGeom prst="rect">
            <a:avLst/>
          </a:prstGeom>
        </p:spPr>
      </p:pic>
    </p:spTree>
    <p:extLst>
      <p:ext uri="{BB962C8B-B14F-4D97-AF65-F5344CB8AC3E}">
        <p14:creationId xmlns:p14="http://schemas.microsoft.com/office/powerpoint/2010/main" val="1679620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PROJECT IDEA</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 CASE Detail</a:t>
            </a:r>
          </a:p>
        </p:txBody>
      </p:sp>
      <p:sp>
        <p:nvSpPr>
          <p:cNvPr id="5" name="From Verbose to Concise Code…">
            <a:extLst>
              <a:ext uri="{FF2B5EF4-FFF2-40B4-BE49-F238E27FC236}">
                <a16:creationId xmlns:a16="http://schemas.microsoft.com/office/drawing/2014/main" id="{BD326251-F331-0742-8FEA-C49EADFC1481}"/>
              </a:ext>
            </a:extLst>
          </p:cNvPr>
          <p:cNvSpPr txBox="1"/>
          <p:nvPr/>
        </p:nvSpPr>
        <p:spPr>
          <a:xfrm>
            <a:off x="431801" y="1090343"/>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600"/>
              </a:spcBef>
              <a:defRPr sz="3600">
                <a:solidFill>
                  <a:srgbClr val="C50E1F"/>
                </a:solidFill>
              </a:defRPr>
            </a:pPr>
            <a:r>
              <a:rPr lang="en-US" sz="1400" dirty="0">
                <a:latin typeface="Helvetica" charset="0"/>
                <a:ea typeface="Helvetica" charset="0"/>
                <a:cs typeface="Helvetica" charset="0"/>
              </a:rPr>
              <a:t>Verifier uses the information on the ledger to verify the proof</a:t>
            </a:r>
          </a:p>
          <a:p>
            <a:pPr marL="134938" indent="-134938" defTabSz="457206">
              <a:spcBef>
                <a:spcPts val="400"/>
              </a:spcBef>
              <a:buSzPct val="100000"/>
              <a:buChar char="•"/>
              <a:defRPr sz="3000"/>
            </a:pPr>
            <a:r>
              <a:rPr lang="en-US" sz="1200" dirty="0">
                <a:latin typeface="Helvetica" charset="0"/>
                <a:ea typeface="Helvetica" charset="0"/>
                <a:cs typeface="Helvetica" charset="0"/>
              </a:rPr>
              <a:t>The verifier uses the information on the ledger to check the definitions (schema and credential) the proof is based on</a:t>
            </a:r>
          </a:p>
          <a:p>
            <a:pPr marL="134938" indent="-134938" defTabSz="457206">
              <a:spcBef>
                <a:spcPts val="400"/>
              </a:spcBef>
              <a:buSzPct val="100000"/>
              <a:buChar char="•"/>
              <a:defRPr sz="3000"/>
            </a:pPr>
            <a:r>
              <a:rPr lang="en-US" sz="1200" dirty="0">
                <a:latin typeface="Helvetica" charset="0"/>
                <a:ea typeface="Helvetica" charset="0"/>
                <a:cs typeface="Helvetica" charset="0"/>
              </a:rPr>
              <a:t>The verifier uses the public DID to verify the connection between the issuer and the identity holder, including public key information</a:t>
            </a:r>
          </a:p>
          <a:p>
            <a:pPr marL="134938" indent="-134938" defTabSz="457206">
              <a:spcBef>
                <a:spcPts val="400"/>
              </a:spcBef>
              <a:buSzPct val="100000"/>
              <a:buChar char="•"/>
              <a:defRPr sz="3000"/>
            </a:pPr>
            <a:r>
              <a:rPr lang="en-US" sz="1200" dirty="0">
                <a:latin typeface="Helvetica" charset="0"/>
                <a:ea typeface="Helvetica" charset="0"/>
                <a:cs typeface="Helvetica" charset="0"/>
              </a:rPr>
              <a:t>No other verifier can perform this action</a:t>
            </a:r>
          </a:p>
          <a:p>
            <a:pPr marL="134938" indent="-134938" defTabSz="457206">
              <a:spcBef>
                <a:spcPts val="400"/>
              </a:spcBef>
              <a:buSzPct val="100000"/>
              <a:buChar char="•"/>
              <a:defRPr sz="3000"/>
            </a:pPr>
            <a:r>
              <a:rPr lang="en-US" sz="1200" dirty="0">
                <a:latin typeface="Helvetica" charset="0"/>
                <a:ea typeface="Helvetica" charset="0"/>
                <a:cs typeface="Helvetica" charset="0"/>
              </a:rPr>
              <a:t>The connection between each party is unique</a:t>
            </a:r>
          </a:p>
          <a:p>
            <a:pPr marL="134938" indent="-134938" defTabSz="457206">
              <a:spcBef>
                <a:spcPts val="400"/>
              </a:spcBef>
              <a:buSzPct val="100000"/>
              <a:buChar char="•"/>
              <a:defRPr sz="3000"/>
            </a:pPr>
            <a:r>
              <a:rPr lang="en-US" sz="1200" dirty="0">
                <a:latin typeface="Helvetica" charset="0"/>
                <a:ea typeface="Helvetica" charset="0"/>
                <a:cs typeface="Helvetica" charset="0"/>
              </a:rPr>
              <a:t>Each proof is unique to the verifier</a:t>
            </a:r>
          </a:p>
          <a:p>
            <a:pPr marL="134938" indent="-134938" defTabSz="457206">
              <a:spcBef>
                <a:spcPts val="400"/>
              </a:spcBef>
              <a:buSzPct val="100000"/>
              <a:buChar char="•"/>
              <a:defRPr sz="3000"/>
            </a:pPr>
            <a:r>
              <a:rPr lang="en-US" sz="1200" dirty="0">
                <a:latin typeface="Helvetica" charset="0"/>
                <a:ea typeface="Helvetica" charset="0"/>
                <a:cs typeface="Helvetica" charset="0"/>
              </a:rPr>
              <a:t>Each credential is unique to the identity holder</a:t>
            </a:r>
          </a:p>
        </p:txBody>
      </p:sp>
      <p:pic>
        <p:nvPicPr>
          <p:cNvPr id="4" name="Picture 3">
            <a:extLst>
              <a:ext uri="{FF2B5EF4-FFF2-40B4-BE49-F238E27FC236}">
                <a16:creationId xmlns:a16="http://schemas.microsoft.com/office/drawing/2014/main" id="{5148ACFA-0F69-ED4D-921E-E754E7427BB1}"/>
              </a:ext>
            </a:extLst>
          </p:cNvPr>
          <p:cNvPicPr>
            <a:picLocks noChangeAspect="1"/>
          </p:cNvPicPr>
          <p:nvPr/>
        </p:nvPicPr>
        <p:blipFill>
          <a:blip r:embed="rId3"/>
          <a:stretch>
            <a:fillRect/>
          </a:stretch>
        </p:blipFill>
        <p:spPr>
          <a:xfrm>
            <a:off x="4563762" y="1507711"/>
            <a:ext cx="3987800" cy="3175000"/>
          </a:xfrm>
          <a:prstGeom prst="rect">
            <a:avLst/>
          </a:prstGeom>
        </p:spPr>
      </p:pic>
    </p:spTree>
    <p:extLst>
      <p:ext uri="{BB962C8B-B14F-4D97-AF65-F5344CB8AC3E}">
        <p14:creationId xmlns:p14="http://schemas.microsoft.com/office/powerpoint/2010/main" val="3208997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PROJECT IDEA</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 CASE overview</a:t>
            </a:r>
          </a:p>
        </p:txBody>
      </p:sp>
      <p:pic>
        <p:nvPicPr>
          <p:cNvPr id="2" name="Picture 1">
            <a:extLst>
              <a:ext uri="{FF2B5EF4-FFF2-40B4-BE49-F238E27FC236}">
                <a16:creationId xmlns:a16="http://schemas.microsoft.com/office/drawing/2014/main" id="{6DB4035C-D563-8C46-958E-789DF16FA0FF}"/>
              </a:ext>
            </a:extLst>
          </p:cNvPr>
          <p:cNvPicPr>
            <a:picLocks noChangeAspect="1"/>
          </p:cNvPicPr>
          <p:nvPr/>
        </p:nvPicPr>
        <p:blipFill>
          <a:blip r:embed="rId3"/>
          <a:stretch>
            <a:fillRect/>
          </a:stretch>
        </p:blipFill>
        <p:spPr>
          <a:xfrm>
            <a:off x="583165" y="1494459"/>
            <a:ext cx="7251700" cy="3175000"/>
          </a:xfrm>
          <a:prstGeom prst="rect">
            <a:avLst/>
          </a:prstGeom>
        </p:spPr>
      </p:pic>
    </p:spTree>
    <p:extLst>
      <p:ext uri="{BB962C8B-B14F-4D97-AF65-F5344CB8AC3E}">
        <p14:creationId xmlns:p14="http://schemas.microsoft.com/office/powerpoint/2010/main" val="256819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Project Context</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Problem STATEMENT</a:t>
            </a:r>
          </a:p>
        </p:txBody>
      </p:sp>
      <p:sp>
        <p:nvSpPr>
          <p:cNvPr id="11" name="From Verbose to Concise Code…"/>
          <p:cNvSpPr txBox="1"/>
          <p:nvPr/>
        </p:nvSpPr>
        <p:spPr>
          <a:xfrm>
            <a:off x="4643438" y="1131888"/>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400"/>
              </a:spcBef>
              <a:defRPr sz="3600">
                <a:solidFill>
                  <a:srgbClr val="C50E1F"/>
                </a:solidFill>
              </a:defRPr>
            </a:pPr>
            <a:endParaRPr lang="de-DE" sz="1200" dirty="0">
              <a:latin typeface="Helvetica" charset="0"/>
              <a:ea typeface="Helvetica" charset="0"/>
              <a:cs typeface="Helvetica" charset="0"/>
            </a:endParaRPr>
          </a:p>
        </p:txBody>
      </p:sp>
      <p:pic>
        <p:nvPicPr>
          <p:cNvPr id="1026" name="Picture 2" descr="Image result for on the internet nobody knows you're a dog">
            <a:extLst>
              <a:ext uri="{FF2B5EF4-FFF2-40B4-BE49-F238E27FC236}">
                <a16:creationId xmlns:a16="http://schemas.microsoft.com/office/drawing/2014/main" id="{57F750C5-D634-0344-8504-F4102863E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714" y="950914"/>
            <a:ext cx="3234849" cy="36004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C1CEF47-3F9B-5645-BC5E-790BC5D3062D}"/>
              </a:ext>
            </a:extLst>
          </p:cNvPr>
          <p:cNvSpPr/>
          <p:nvPr/>
        </p:nvSpPr>
        <p:spPr>
          <a:xfrm>
            <a:off x="4643438" y="4251280"/>
            <a:ext cx="2763898" cy="246221"/>
          </a:xfrm>
          <a:prstGeom prst="rect">
            <a:avLst/>
          </a:prstGeom>
        </p:spPr>
        <p:txBody>
          <a:bodyPr wrap="none">
            <a:spAutoFit/>
          </a:bodyPr>
          <a:lstStyle/>
          <a:p>
            <a:r>
              <a:rPr lang="de-DE" sz="1000" dirty="0">
                <a:latin typeface="Helvetica" pitchFamily="2" charset="0"/>
              </a:rPr>
              <a:t>* Peter Steiner, </a:t>
            </a:r>
            <a:r>
              <a:rPr lang="de-DE" sz="1000" i="1" dirty="0">
                <a:latin typeface="Helvetica" pitchFamily="2" charset="0"/>
              </a:rPr>
              <a:t>The New Yorker, </a:t>
            </a:r>
            <a:r>
              <a:rPr lang="de-DE" sz="1000" dirty="0" err="1">
                <a:latin typeface="Helvetica" pitchFamily="2" charset="0"/>
              </a:rPr>
              <a:t>July</a:t>
            </a:r>
            <a:r>
              <a:rPr lang="de-DE" sz="1000" dirty="0">
                <a:latin typeface="Helvetica" pitchFamily="2" charset="0"/>
              </a:rPr>
              <a:t> 5, 1993</a:t>
            </a:r>
            <a:endParaRPr lang="en-US" sz="1000" dirty="0">
              <a:latin typeface="Helvetica" pitchFamily="2" charset="0"/>
            </a:endParaRPr>
          </a:p>
        </p:txBody>
      </p:sp>
    </p:spTree>
    <p:extLst>
      <p:ext uri="{BB962C8B-B14F-4D97-AF65-F5344CB8AC3E}">
        <p14:creationId xmlns:p14="http://schemas.microsoft.com/office/powerpoint/2010/main" val="332857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PROJECT IDEA</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 CASE overview with second verifier</a:t>
            </a:r>
          </a:p>
        </p:txBody>
      </p:sp>
      <p:pic>
        <p:nvPicPr>
          <p:cNvPr id="2" name="Picture 1">
            <a:extLst>
              <a:ext uri="{FF2B5EF4-FFF2-40B4-BE49-F238E27FC236}">
                <a16:creationId xmlns:a16="http://schemas.microsoft.com/office/drawing/2014/main" id="{35807AED-E6D7-C041-939D-DE8A3245C374}"/>
              </a:ext>
            </a:extLst>
          </p:cNvPr>
          <p:cNvPicPr>
            <a:picLocks noChangeAspect="1"/>
          </p:cNvPicPr>
          <p:nvPr/>
        </p:nvPicPr>
        <p:blipFill>
          <a:blip r:embed="rId3"/>
          <a:stretch>
            <a:fillRect/>
          </a:stretch>
        </p:blipFill>
        <p:spPr>
          <a:xfrm>
            <a:off x="546653" y="1487832"/>
            <a:ext cx="6858000" cy="3175000"/>
          </a:xfrm>
          <a:prstGeom prst="rect">
            <a:avLst/>
          </a:prstGeom>
        </p:spPr>
      </p:pic>
    </p:spTree>
    <p:extLst>
      <p:ext uri="{BB962C8B-B14F-4D97-AF65-F5344CB8AC3E}">
        <p14:creationId xmlns:p14="http://schemas.microsoft.com/office/powerpoint/2010/main" val="837590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3E06D-BE72-5D41-8E2B-ABFFFF946C11}"/>
              </a:ext>
            </a:extLst>
          </p:cNvPr>
          <p:cNvSpPr txBox="1"/>
          <p:nvPr/>
        </p:nvSpPr>
        <p:spPr>
          <a:xfrm>
            <a:off x="844883" y="2053390"/>
            <a:ext cx="7438189" cy="861774"/>
          </a:xfrm>
          <a:prstGeom prst="rect">
            <a:avLst/>
          </a:prstGeom>
          <a:noFill/>
        </p:spPr>
        <p:txBody>
          <a:bodyPr wrap="square" rtlCol="0">
            <a:spAutoFit/>
          </a:bodyPr>
          <a:lstStyle/>
          <a:p>
            <a:r>
              <a:rPr lang="en-US" sz="5000" b="1" dirty="0">
                <a:solidFill>
                  <a:srgbClr val="D22428"/>
                </a:solidFill>
                <a:latin typeface="Helvetica" pitchFamily="2" charset="0"/>
              </a:rPr>
              <a:t>Identity Holder = Prover</a:t>
            </a:r>
          </a:p>
        </p:txBody>
      </p:sp>
    </p:spTree>
    <p:extLst>
      <p:ext uri="{BB962C8B-B14F-4D97-AF65-F5344CB8AC3E}">
        <p14:creationId xmlns:p14="http://schemas.microsoft.com/office/powerpoint/2010/main" val="1817977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extLst>
              <a:ext uri="{FF2B5EF4-FFF2-40B4-BE49-F238E27FC236}">
                <a16:creationId xmlns:a16="http://schemas.microsoft.com/office/drawing/2014/main" id="{8A8C15E8-869B-C843-A61B-90B77EF9AE92}"/>
              </a:ext>
            </a:extLst>
          </p:cNvPr>
          <p:cNvSpPr/>
          <p:nvPr/>
        </p:nvSpPr>
        <p:spPr>
          <a:xfrm>
            <a:off x="0" y="2895600"/>
            <a:ext cx="9144000" cy="1655763"/>
          </a:xfrm>
          <a:prstGeom prst="rect">
            <a:avLst/>
          </a:prstGeom>
          <a:solidFill>
            <a:schemeClr val="accent3">
              <a:lumOff val="44000"/>
              <a:alpha val="85202"/>
            </a:schemeClr>
          </a:solidFill>
          <a:ln w="12700">
            <a:miter lim="400000"/>
          </a:ln>
        </p:spPr>
        <p:txBody>
          <a:bodyPr tIns="91440" bIns="91440" anchor="ctr"/>
          <a:lstStyle/>
          <a:p>
            <a:pPr>
              <a:defRPr sz="1800">
                <a:latin typeface="+mn-lt"/>
                <a:ea typeface="+mn-ea"/>
                <a:cs typeface="+mn-cs"/>
                <a:sym typeface="Arial"/>
              </a:defRPr>
            </a:pPr>
            <a:endParaRPr sz="1800"/>
          </a:p>
        </p:txBody>
      </p:sp>
      <p:sp>
        <p:nvSpPr>
          <p:cNvPr id="3" name="Fortgeschrittene Programmierung mit Java | 2018…">
            <a:extLst>
              <a:ext uri="{FF2B5EF4-FFF2-40B4-BE49-F238E27FC236}">
                <a16:creationId xmlns:a16="http://schemas.microsoft.com/office/drawing/2014/main" id="{831BCFBC-0170-9C43-94D1-89E7CC1D4669}"/>
              </a:ext>
            </a:extLst>
          </p:cNvPr>
          <p:cNvSpPr txBox="1"/>
          <p:nvPr/>
        </p:nvSpPr>
        <p:spPr>
          <a:xfrm>
            <a:off x="431801" y="3028773"/>
            <a:ext cx="8280400" cy="444840"/>
          </a:xfrm>
          <a:prstGeom prst="rect">
            <a:avLst/>
          </a:prstGeom>
          <a:ln w="12700">
            <a:miter lim="400000"/>
          </a:ln>
          <a:extLst>
            <a:ext uri="{C572A759-6A51-4108-AA02-DFA0A04FC94B}">
              <ma14:wrappingTextBoxFlag xmlns:ma14="http://schemas.microsoft.com/office/mac/drawingml/2011/main" xmlns="" val="1"/>
            </a:ext>
          </a:extLst>
        </p:spPr>
        <p:txBody>
          <a:bodyPr lIns="0" tIns="72000" rIns="0" bIns="72000"/>
          <a:lstStyle/>
          <a:p>
            <a:pPr algn="l">
              <a:spcBef>
                <a:spcPts val="600"/>
              </a:spcBef>
              <a:defRPr sz="4600" b="1" cap="all">
                <a:solidFill>
                  <a:srgbClr val="D22428"/>
                </a:solidFill>
                <a:uFill>
                  <a:solidFill>
                    <a:srgbClr val="C50E1F"/>
                  </a:solidFill>
                </a:uFill>
              </a:defRPr>
            </a:pPr>
            <a:r>
              <a:rPr lang="en-US" sz="2000" dirty="0">
                <a:latin typeface="Helvetica" charset="0"/>
                <a:ea typeface="Helvetica" charset="0"/>
                <a:cs typeface="Helvetica" charset="0"/>
              </a:rPr>
              <a:t>DEMO Video</a:t>
            </a:r>
          </a:p>
        </p:txBody>
      </p:sp>
    </p:spTree>
    <p:extLst>
      <p:ext uri="{BB962C8B-B14F-4D97-AF65-F5344CB8AC3E}">
        <p14:creationId xmlns:p14="http://schemas.microsoft.com/office/powerpoint/2010/main" val="3127450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SNET CONTRIBUTION</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Software Components</a:t>
            </a:r>
          </a:p>
        </p:txBody>
      </p:sp>
      <p:sp>
        <p:nvSpPr>
          <p:cNvPr id="11" name="From Verbose to Concise Code…"/>
          <p:cNvSpPr txBox="1"/>
          <p:nvPr/>
        </p:nvSpPr>
        <p:spPr>
          <a:xfrm>
            <a:off x="4643438" y="1131888"/>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400"/>
              </a:spcBef>
              <a:defRPr sz="3600">
                <a:solidFill>
                  <a:srgbClr val="C50E1F"/>
                </a:solidFill>
              </a:defRPr>
            </a:pPr>
            <a:r>
              <a:rPr lang="en-US" sz="1400" dirty="0">
                <a:latin typeface="Helvetica" charset="0"/>
                <a:ea typeface="Helvetica" charset="0"/>
                <a:cs typeface="Helvetica" charset="0"/>
              </a:rPr>
              <a:t>Web UIs</a:t>
            </a:r>
          </a:p>
          <a:p>
            <a:pPr algn="l" defTabSz="457206">
              <a:spcBef>
                <a:spcPts val="600"/>
              </a:spcBef>
              <a:defRPr sz="3600">
                <a:solidFill>
                  <a:srgbClr val="C50E1F"/>
                </a:solidFill>
              </a:defRPr>
            </a:pPr>
            <a:r>
              <a:rPr lang="en-US" sz="1400" dirty="0">
                <a:latin typeface="Helvetica" charset="0"/>
                <a:ea typeface="Helvetica" charset="0"/>
                <a:cs typeface="Helvetica" charset="0"/>
              </a:rPr>
              <a:t>REST API</a:t>
            </a:r>
          </a:p>
          <a:p>
            <a:pPr defTabSz="457206">
              <a:spcBef>
                <a:spcPts val="400"/>
              </a:spcBef>
              <a:buSzPct val="100000"/>
              <a:defRPr sz="3000"/>
            </a:pPr>
            <a:r>
              <a:rPr lang="en-US" sz="1400" dirty="0">
                <a:solidFill>
                  <a:srgbClr val="FF0000"/>
                </a:solidFill>
                <a:latin typeface="Helvetica" charset="0"/>
                <a:ea typeface="Helvetica" charset="0"/>
                <a:cs typeface="Helvetica" charset="0"/>
              </a:rPr>
              <a:t>Cloud Agent</a:t>
            </a:r>
          </a:p>
          <a:p>
            <a:pPr defTabSz="457206">
              <a:spcBef>
                <a:spcPts val="400"/>
              </a:spcBef>
              <a:buSzPct val="100000"/>
              <a:defRPr sz="3000"/>
            </a:pPr>
            <a:r>
              <a:rPr lang="en-US" sz="1400" dirty="0">
                <a:solidFill>
                  <a:srgbClr val="FF0000"/>
                </a:solidFill>
                <a:latin typeface="Helvetica" charset="0"/>
                <a:ea typeface="Helvetica" charset="0"/>
                <a:cs typeface="Helvetica" charset="0"/>
              </a:rPr>
              <a:t>Mobile Client</a:t>
            </a:r>
          </a:p>
          <a:p>
            <a:pPr defTabSz="457206">
              <a:spcBef>
                <a:spcPts val="400"/>
              </a:spcBef>
              <a:buSzPct val="100000"/>
              <a:defRPr sz="3000"/>
            </a:pPr>
            <a:r>
              <a:rPr lang="en-US" sz="1400" dirty="0">
                <a:solidFill>
                  <a:srgbClr val="FF0000"/>
                </a:solidFill>
                <a:latin typeface="Helvetica" charset="0"/>
                <a:ea typeface="Helvetica" charset="0"/>
                <a:cs typeface="Helvetica" charset="0"/>
              </a:rPr>
              <a:t>Schema Compiler and Validator</a:t>
            </a:r>
          </a:p>
          <a:p>
            <a:pPr defTabSz="457206">
              <a:spcBef>
                <a:spcPts val="400"/>
              </a:spcBef>
              <a:buSzPct val="100000"/>
              <a:defRPr sz="3000"/>
            </a:pPr>
            <a:r>
              <a:rPr lang="en-US" sz="1400" dirty="0">
                <a:solidFill>
                  <a:srgbClr val="FF0000"/>
                </a:solidFill>
                <a:latin typeface="Helvetica" charset="0"/>
                <a:ea typeface="Helvetica" charset="0"/>
                <a:cs typeface="Helvetica" charset="0"/>
              </a:rPr>
              <a:t>Indy SDK</a:t>
            </a:r>
          </a:p>
          <a:p>
            <a:pPr defTabSz="457206">
              <a:spcBef>
                <a:spcPts val="400"/>
              </a:spcBef>
              <a:buSzPct val="100000"/>
              <a:defRPr sz="3000"/>
            </a:pPr>
            <a:r>
              <a:rPr lang="en-US" sz="1400" dirty="0">
                <a:solidFill>
                  <a:srgbClr val="FF0000"/>
                </a:solidFill>
                <a:latin typeface="Helvetica" charset="0"/>
                <a:ea typeface="Helvetica" charset="0"/>
                <a:cs typeface="Helvetica" charset="0"/>
              </a:rPr>
              <a:t>Indy Ledger</a:t>
            </a:r>
          </a:p>
        </p:txBody>
      </p:sp>
      <p:pic>
        <p:nvPicPr>
          <p:cNvPr id="4" name="Picture 3">
            <a:extLst>
              <a:ext uri="{FF2B5EF4-FFF2-40B4-BE49-F238E27FC236}">
                <a16:creationId xmlns:a16="http://schemas.microsoft.com/office/drawing/2014/main" id="{746A486C-8710-0940-93C9-34EAF72B80EC}"/>
              </a:ext>
            </a:extLst>
          </p:cNvPr>
          <p:cNvPicPr>
            <a:picLocks noChangeAspect="1"/>
          </p:cNvPicPr>
          <p:nvPr/>
        </p:nvPicPr>
        <p:blipFill>
          <a:blip r:embed="rId3"/>
          <a:stretch>
            <a:fillRect/>
          </a:stretch>
        </p:blipFill>
        <p:spPr>
          <a:xfrm>
            <a:off x="464995" y="1785523"/>
            <a:ext cx="4035568" cy="2765840"/>
          </a:xfrm>
          <a:prstGeom prst="rect">
            <a:avLst/>
          </a:prstGeom>
          <a:effectLst/>
        </p:spPr>
      </p:pic>
    </p:spTree>
    <p:extLst>
      <p:ext uri="{BB962C8B-B14F-4D97-AF65-F5344CB8AC3E}">
        <p14:creationId xmlns:p14="http://schemas.microsoft.com/office/powerpoint/2010/main" val="301581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extLst>
              <a:ext uri="{FF2B5EF4-FFF2-40B4-BE49-F238E27FC236}">
                <a16:creationId xmlns:a16="http://schemas.microsoft.com/office/drawing/2014/main" id="{76DAFC46-A515-8A48-9932-0FDA50F9D751}"/>
              </a:ext>
            </a:extLst>
          </p:cNvPr>
          <p:cNvSpPr/>
          <p:nvPr/>
        </p:nvSpPr>
        <p:spPr>
          <a:xfrm>
            <a:off x="0" y="2895600"/>
            <a:ext cx="9144000" cy="1655763"/>
          </a:xfrm>
          <a:prstGeom prst="rect">
            <a:avLst/>
          </a:prstGeom>
          <a:solidFill>
            <a:schemeClr val="accent3">
              <a:lumOff val="44000"/>
              <a:alpha val="85202"/>
            </a:schemeClr>
          </a:solidFill>
          <a:ln w="12700">
            <a:miter lim="400000"/>
          </a:ln>
        </p:spPr>
        <p:txBody>
          <a:bodyPr tIns="91440" bIns="91440" anchor="ctr"/>
          <a:lstStyle/>
          <a:p>
            <a:pPr>
              <a:defRPr sz="1800">
                <a:latin typeface="+mn-lt"/>
                <a:ea typeface="+mn-ea"/>
                <a:cs typeface="+mn-cs"/>
                <a:sym typeface="Arial"/>
              </a:defRPr>
            </a:pPr>
            <a:endParaRPr sz="1800"/>
          </a:p>
        </p:txBody>
      </p:sp>
      <p:sp>
        <p:nvSpPr>
          <p:cNvPr id="3" name="Fortgeschrittene Programmierung mit Java | 2018…">
            <a:extLst>
              <a:ext uri="{FF2B5EF4-FFF2-40B4-BE49-F238E27FC236}">
                <a16:creationId xmlns:a16="http://schemas.microsoft.com/office/drawing/2014/main" id="{EBD0D2E8-5402-DE4D-94AD-ED69F19A3E8D}"/>
              </a:ext>
            </a:extLst>
          </p:cNvPr>
          <p:cNvSpPr txBox="1"/>
          <p:nvPr/>
        </p:nvSpPr>
        <p:spPr>
          <a:xfrm>
            <a:off x="431801" y="3028773"/>
            <a:ext cx="8280400" cy="444840"/>
          </a:xfrm>
          <a:prstGeom prst="rect">
            <a:avLst/>
          </a:prstGeom>
          <a:ln w="12700">
            <a:miter lim="400000"/>
          </a:ln>
          <a:extLst>
            <a:ext uri="{C572A759-6A51-4108-AA02-DFA0A04FC94B}">
              <ma14:wrappingTextBoxFlag xmlns:ma14="http://schemas.microsoft.com/office/mac/drawingml/2011/main" xmlns="" val="1"/>
            </a:ext>
          </a:extLst>
        </p:spPr>
        <p:txBody>
          <a:bodyPr lIns="0" tIns="72000" rIns="0" bIns="72000"/>
          <a:lstStyle/>
          <a:p>
            <a:pPr algn="l">
              <a:spcBef>
                <a:spcPts val="600"/>
              </a:spcBef>
              <a:defRPr sz="4600" b="1" cap="all">
                <a:solidFill>
                  <a:srgbClr val="D22428"/>
                </a:solidFill>
                <a:uFill>
                  <a:solidFill>
                    <a:srgbClr val="C50E1F"/>
                  </a:solidFill>
                </a:uFill>
              </a:defRPr>
            </a:pPr>
            <a:r>
              <a:rPr lang="en-US" sz="2000" dirty="0">
                <a:latin typeface="Helvetica" charset="0"/>
                <a:ea typeface="Helvetica" charset="0"/>
                <a:cs typeface="Helvetica" charset="0"/>
              </a:rPr>
              <a:t>REST API – Swagger and POSTMAN</a:t>
            </a:r>
          </a:p>
        </p:txBody>
      </p:sp>
    </p:spTree>
    <p:extLst>
      <p:ext uri="{BB962C8B-B14F-4D97-AF65-F5344CB8AC3E}">
        <p14:creationId xmlns:p14="http://schemas.microsoft.com/office/powerpoint/2010/main" val="2645470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SEQUENCE OF API CALLS</a:t>
            </a:r>
          </a:p>
          <a:p>
            <a:pPr algn="l" defTabSz="1016013">
              <a:defRPr sz="4500" b="1" cap="all">
                <a:solidFill>
                  <a:srgbClr val="C50E1F"/>
                </a:solidFill>
                <a:uFill>
                  <a:solidFill>
                    <a:srgbClr val="C50E1F"/>
                  </a:solidFill>
                </a:uFill>
              </a:defRPr>
            </a:pPr>
            <a:endParaRPr lang="en-US" sz="1800" dirty="0">
              <a:latin typeface="Helvetica" charset="0"/>
              <a:ea typeface="Helvetica" charset="0"/>
              <a:cs typeface="Helvetica" charset="0"/>
            </a:endParaRPr>
          </a:p>
        </p:txBody>
      </p:sp>
      <p:sp>
        <p:nvSpPr>
          <p:cNvPr id="2" name="TextBox 1">
            <a:extLst>
              <a:ext uri="{FF2B5EF4-FFF2-40B4-BE49-F238E27FC236}">
                <a16:creationId xmlns:a16="http://schemas.microsoft.com/office/drawing/2014/main" id="{8E6C9FC0-B0A6-844E-BA86-6C9A40BBA356}"/>
              </a:ext>
            </a:extLst>
          </p:cNvPr>
          <p:cNvSpPr txBox="1"/>
          <p:nvPr/>
        </p:nvSpPr>
        <p:spPr>
          <a:xfrm>
            <a:off x="364482" y="453766"/>
            <a:ext cx="8272162" cy="4185761"/>
          </a:xfrm>
          <a:prstGeom prst="rect">
            <a:avLst/>
          </a:prstGeom>
          <a:noFill/>
        </p:spPr>
        <p:txBody>
          <a:bodyPr wrap="square" rtlCol="0">
            <a:spAutoFit/>
          </a:bodyPr>
          <a:lstStyle/>
          <a:p>
            <a:r>
              <a:rPr lang="en-US" sz="700" b="1" dirty="0">
                <a:latin typeface="Courier" pitchFamily="2" charset="0"/>
              </a:rPr>
              <a:t>|-----------------------------------+---------------------------+-----------------------------+---------------------------|</a:t>
            </a:r>
          </a:p>
          <a:p>
            <a:r>
              <a:rPr lang="en-US" sz="700" b="1" dirty="0">
                <a:latin typeface="Courier" pitchFamily="2" charset="0"/>
              </a:rPr>
              <a:t>| Steward                           | Issuer (Govt)             | Prover (Jesse)              | Verifier (Chamber)        |</a:t>
            </a:r>
          </a:p>
          <a:p>
            <a:r>
              <a:rPr lang="en-US" sz="700" b="1" dirty="0">
                <a:latin typeface="Courier" pitchFamily="2" charset="0"/>
              </a:rPr>
              <a:t>|-----------------------------------+---------------------------+-----------------------------+---------------------------|</a:t>
            </a:r>
          </a:p>
          <a:p>
            <a:r>
              <a:rPr lang="en-US" sz="700" b="1" dirty="0">
                <a:latin typeface="Courier" pitchFamily="2" charset="0"/>
              </a:rPr>
              <a:t>| 1a. Create account with seed      | 1b. Create account        | 1c. Create account          | 1d. Create account        |</a:t>
            </a:r>
          </a:p>
          <a:p>
            <a:r>
              <a:rPr lang="en-US" sz="700" b="1" dirty="0">
                <a:latin typeface="Courier" pitchFamily="2" charset="0"/>
              </a:rPr>
              <a:t>| 000000000000000000000000Steward1  | (if required)             | (if required)               | (if required)             |</a:t>
            </a:r>
          </a:p>
          <a:p>
            <a:r>
              <a:rPr lang="en-US" sz="700" b="1" dirty="0">
                <a:latin typeface="Courier" pitchFamily="2" charset="0"/>
              </a:rPr>
              <a:t>| (or send username/password to us) |                           |                             |                           |</a:t>
            </a:r>
          </a:p>
          <a:p>
            <a:r>
              <a:rPr lang="en-US" sz="700" b="1" dirty="0">
                <a:latin typeface="Courier" pitchFamily="2" charset="0"/>
              </a:rPr>
              <a:t>|-----------------------------------+---------------------------+-----------------------------+---------------------------|</a:t>
            </a:r>
          </a:p>
          <a:p>
            <a:r>
              <a:rPr lang="en-US" sz="700" b="1" dirty="0">
                <a:latin typeface="Courier" pitchFamily="2" charset="0"/>
              </a:rPr>
              <a:t>| 2. Assign TRUST_ANCHOR role       |                           |                             |                           |</a:t>
            </a:r>
          </a:p>
          <a:p>
            <a:r>
              <a:rPr lang="en-US" sz="700" b="1" dirty="0">
                <a:latin typeface="Courier" pitchFamily="2" charset="0"/>
              </a:rPr>
              <a:t>| to issuer (Optional)              |                           |                             |                           |</a:t>
            </a:r>
          </a:p>
          <a:p>
            <a:r>
              <a:rPr lang="en-US" sz="700" b="1" dirty="0">
                <a:latin typeface="Courier" pitchFamily="2" charset="0"/>
              </a:rPr>
              <a:t>|-----------------------------------+---------------------------+-----------------------------+---------------------------|</a:t>
            </a:r>
          </a:p>
          <a:p>
            <a:r>
              <a:rPr lang="en-US" sz="700" b="1" dirty="0">
                <a:latin typeface="Courier" pitchFamily="2" charset="0"/>
              </a:rPr>
              <a:t>|                                   | 3. Create a connection    |                             |                           |</a:t>
            </a:r>
          </a:p>
          <a:p>
            <a:r>
              <a:rPr lang="en-US" sz="700" b="1" dirty="0">
                <a:latin typeface="Courier" pitchFamily="2" charset="0"/>
              </a:rPr>
              <a:t>|                                   | offer                     |                             |                           |</a:t>
            </a:r>
          </a:p>
          <a:p>
            <a:r>
              <a:rPr lang="en-US" sz="700" b="1" dirty="0">
                <a:latin typeface="Courier" pitchFamily="2" charset="0"/>
              </a:rPr>
              <a:t>|-----------------------------------+---------------------------+-----------------------------+---------------------------|</a:t>
            </a:r>
          </a:p>
          <a:p>
            <a:r>
              <a:rPr lang="en-US" sz="700" b="1" dirty="0">
                <a:latin typeface="Courier" pitchFamily="2" charset="0"/>
              </a:rPr>
              <a:t>|                                   | 3. Create </a:t>
            </a:r>
            <a:r>
              <a:rPr lang="en-US" sz="700" b="1" dirty="0" err="1">
                <a:latin typeface="Courier" pitchFamily="2" charset="0"/>
              </a:rPr>
              <a:t>indy</a:t>
            </a:r>
            <a:r>
              <a:rPr lang="en-US" sz="700" b="1" dirty="0">
                <a:latin typeface="Courier" pitchFamily="2" charset="0"/>
              </a:rPr>
              <a:t> schema     |                             |                           |</a:t>
            </a:r>
          </a:p>
          <a:p>
            <a:r>
              <a:rPr lang="en-US" sz="700" b="1" dirty="0">
                <a:latin typeface="Courier" pitchFamily="2" charset="0"/>
              </a:rPr>
              <a:t>|-----------------------------------+---------------------------+-----------------------------+---------------------------|</a:t>
            </a:r>
          </a:p>
          <a:p>
            <a:r>
              <a:rPr lang="en-US" sz="700" b="1" dirty="0">
                <a:latin typeface="Courier" pitchFamily="2" charset="0"/>
              </a:rPr>
              <a:t>|                                   | 4. Create </a:t>
            </a:r>
            <a:r>
              <a:rPr lang="en-US" sz="700" b="1" dirty="0" err="1">
                <a:latin typeface="Courier" pitchFamily="2" charset="0"/>
              </a:rPr>
              <a:t>credentialdef</a:t>
            </a:r>
            <a:r>
              <a:rPr lang="en-US" sz="700" b="1" dirty="0">
                <a:latin typeface="Courier" pitchFamily="2" charset="0"/>
              </a:rPr>
              <a:t>   |                             |                           |</a:t>
            </a:r>
          </a:p>
          <a:p>
            <a:r>
              <a:rPr lang="en-US" sz="700" b="1" dirty="0">
                <a:latin typeface="Courier" pitchFamily="2" charset="0"/>
              </a:rPr>
              <a:t>|-----------------------------------+---------------------------+-----------------------------+---------------------------|</a:t>
            </a:r>
          </a:p>
          <a:p>
            <a:r>
              <a:rPr lang="en-US" sz="700" b="1" dirty="0">
                <a:latin typeface="Courier" pitchFamily="2" charset="0"/>
              </a:rPr>
              <a:t>|                                   | 5. Create </a:t>
            </a:r>
            <a:r>
              <a:rPr lang="en-US" sz="700" b="1" dirty="0" err="1">
                <a:latin typeface="Courier" pitchFamily="2" charset="0"/>
              </a:rPr>
              <a:t>credentialoffer</a:t>
            </a:r>
            <a:r>
              <a:rPr lang="en-US" sz="700" b="1" dirty="0">
                <a:latin typeface="Courier" pitchFamily="2" charset="0"/>
              </a:rPr>
              <a:t> |                             |                           |</a:t>
            </a:r>
          </a:p>
          <a:p>
            <a:r>
              <a:rPr lang="en-US" sz="700" b="1" dirty="0">
                <a:latin typeface="Courier" pitchFamily="2" charset="0"/>
              </a:rPr>
              <a:t>|                                   | for Jesse                 |                             |                           |</a:t>
            </a:r>
          </a:p>
          <a:p>
            <a:r>
              <a:rPr lang="en-US" sz="700" b="1" dirty="0">
                <a:latin typeface="Courier" pitchFamily="2" charset="0"/>
              </a:rPr>
              <a:t>|-----------------------------------+---------------------------+-----------------------------+---------------------------|</a:t>
            </a:r>
          </a:p>
          <a:p>
            <a:r>
              <a:rPr lang="en-US" sz="700" b="1" dirty="0">
                <a:latin typeface="Courier" pitchFamily="2" charset="0"/>
              </a:rPr>
              <a:t>|                                   |                           | 6. Accept </a:t>
            </a:r>
            <a:r>
              <a:rPr lang="en-US" sz="700" b="1" dirty="0" err="1">
                <a:latin typeface="Courier" pitchFamily="2" charset="0"/>
              </a:rPr>
              <a:t>credentialoffer</a:t>
            </a:r>
            <a:r>
              <a:rPr lang="en-US" sz="700" b="1" dirty="0">
                <a:latin typeface="Courier" pitchFamily="2" charset="0"/>
              </a:rPr>
              <a:t>   |                           |</a:t>
            </a:r>
          </a:p>
          <a:p>
            <a:r>
              <a:rPr lang="en-US" sz="700" b="1" dirty="0">
                <a:latin typeface="Courier" pitchFamily="2" charset="0"/>
              </a:rPr>
              <a:t>|-----------------------------------+---------------------------+-----------------------------+---------------------------|</a:t>
            </a:r>
          </a:p>
          <a:p>
            <a:r>
              <a:rPr lang="en-US" sz="700" b="1" dirty="0">
                <a:latin typeface="Courier" pitchFamily="2" charset="0"/>
              </a:rPr>
              <a:t>|                                   |                           | 7. Send </a:t>
            </a:r>
            <a:r>
              <a:rPr lang="en-US" sz="700" b="1" dirty="0" err="1">
                <a:latin typeface="Courier" pitchFamily="2" charset="0"/>
              </a:rPr>
              <a:t>credentialrequest</a:t>
            </a:r>
            <a:r>
              <a:rPr lang="en-US" sz="700" b="1" dirty="0">
                <a:latin typeface="Courier" pitchFamily="2" charset="0"/>
              </a:rPr>
              <a:t>   |                           |</a:t>
            </a:r>
          </a:p>
          <a:p>
            <a:r>
              <a:rPr lang="en-US" sz="700" b="1" dirty="0">
                <a:latin typeface="Courier" pitchFamily="2" charset="0"/>
              </a:rPr>
              <a:t>|-----------------------------------+---------------------------+-----------------------------+---------------------------|</a:t>
            </a:r>
          </a:p>
          <a:p>
            <a:r>
              <a:rPr lang="en-US" sz="700" b="1" dirty="0">
                <a:latin typeface="Courier" pitchFamily="2" charset="0"/>
              </a:rPr>
              <a:t>|                                   | 8. Create a credential    |                             |                           |</a:t>
            </a:r>
          </a:p>
          <a:p>
            <a:r>
              <a:rPr lang="en-US" sz="700" b="1" dirty="0">
                <a:latin typeface="Courier" pitchFamily="2" charset="0"/>
              </a:rPr>
              <a:t>|                                   | and send to Jesse         |                             |                           |</a:t>
            </a:r>
          </a:p>
          <a:p>
            <a:r>
              <a:rPr lang="en-US" sz="700" b="1" dirty="0">
                <a:latin typeface="Courier" pitchFamily="2" charset="0"/>
              </a:rPr>
              <a:t>|-----------------------------------+---------------------------+-----------------------------+---------------------------|</a:t>
            </a:r>
          </a:p>
          <a:p>
            <a:r>
              <a:rPr lang="en-US" sz="700" b="1" dirty="0">
                <a:latin typeface="Courier" pitchFamily="2" charset="0"/>
              </a:rPr>
              <a:t>|                                   |                           |                             | 9. Create proof request   |</a:t>
            </a:r>
          </a:p>
          <a:p>
            <a:r>
              <a:rPr lang="en-US" sz="700" b="1" dirty="0">
                <a:latin typeface="Courier" pitchFamily="2" charset="0"/>
              </a:rPr>
              <a:t>|                                   |                           |                             | template (optional)       |</a:t>
            </a:r>
          </a:p>
          <a:p>
            <a:r>
              <a:rPr lang="en-US" sz="700" b="1" dirty="0">
                <a:latin typeface="Courier" pitchFamily="2" charset="0"/>
              </a:rPr>
              <a:t>|                                   |                           |                             | 9a. send proof request    |</a:t>
            </a:r>
          </a:p>
          <a:p>
            <a:r>
              <a:rPr lang="en-US" sz="700" b="1" dirty="0">
                <a:latin typeface="Courier" pitchFamily="2" charset="0"/>
              </a:rPr>
              <a:t>|-----------------------------------+---------------------------+-----------------------------+---------------------------|</a:t>
            </a:r>
          </a:p>
          <a:p>
            <a:r>
              <a:rPr lang="en-US" sz="700" b="1" dirty="0">
                <a:latin typeface="Courier" pitchFamily="2" charset="0"/>
              </a:rPr>
              <a:t>|                                   |                           | 10. Retrieve proof requests |                           |</a:t>
            </a:r>
          </a:p>
          <a:p>
            <a:r>
              <a:rPr lang="en-US" sz="700" b="1" dirty="0">
                <a:latin typeface="Courier" pitchFamily="2" charset="0"/>
              </a:rPr>
              <a:t>|-----------------------------------+---------------------------+-----------------------------+---------------------------|</a:t>
            </a:r>
          </a:p>
          <a:p>
            <a:r>
              <a:rPr lang="en-US" sz="700" b="1" dirty="0">
                <a:latin typeface="Courier" pitchFamily="2" charset="0"/>
              </a:rPr>
              <a:t>|                                   |                           | 11. Create and send proof   |                           |</a:t>
            </a:r>
          </a:p>
          <a:p>
            <a:r>
              <a:rPr lang="en-US" sz="700" b="1" dirty="0">
                <a:latin typeface="Courier" pitchFamily="2" charset="0"/>
              </a:rPr>
              <a:t>|-----------------------------------+---------------------------+-----------------------------+---------------------------|</a:t>
            </a:r>
          </a:p>
          <a:p>
            <a:r>
              <a:rPr lang="en-US" sz="700" b="1" dirty="0">
                <a:latin typeface="Courier" pitchFamily="2" charset="0"/>
              </a:rPr>
              <a:t>|                                   |                           |                             | 12. List received proofs  |</a:t>
            </a:r>
          </a:p>
          <a:p>
            <a:r>
              <a:rPr lang="en-US" sz="700" b="1" dirty="0">
                <a:latin typeface="Courier" pitchFamily="2" charset="0"/>
              </a:rPr>
              <a:t>|                                   |                           |                             | along with their validity |</a:t>
            </a:r>
          </a:p>
          <a:p>
            <a:r>
              <a:rPr lang="en-US" sz="700" b="1" dirty="0">
                <a:latin typeface="Courier" pitchFamily="2" charset="0"/>
              </a:rPr>
              <a:t>|-----------------------------------+---------------------------+-----------------------------+---------------------------|</a:t>
            </a:r>
          </a:p>
        </p:txBody>
      </p:sp>
    </p:spTree>
    <p:extLst>
      <p:ext uri="{BB962C8B-B14F-4D97-AF65-F5344CB8AC3E}">
        <p14:creationId xmlns:p14="http://schemas.microsoft.com/office/powerpoint/2010/main" val="215055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3E06D-BE72-5D41-8E2B-ABFFFF946C11}"/>
              </a:ext>
            </a:extLst>
          </p:cNvPr>
          <p:cNvSpPr txBox="1"/>
          <p:nvPr/>
        </p:nvSpPr>
        <p:spPr>
          <a:xfrm>
            <a:off x="431801" y="1099902"/>
            <a:ext cx="8280399" cy="3170099"/>
          </a:xfrm>
          <a:prstGeom prst="rect">
            <a:avLst/>
          </a:prstGeom>
          <a:noFill/>
        </p:spPr>
        <p:txBody>
          <a:bodyPr wrap="square" rtlCol="0">
            <a:spAutoFit/>
          </a:bodyPr>
          <a:lstStyle/>
          <a:p>
            <a:r>
              <a:rPr lang="en-US" sz="2500" b="1" dirty="0">
                <a:solidFill>
                  <a:srgbClr val="D22428"/>
                </a:solidFill>
                <a:latin typeface="Helvetica" pitchFamily="2" charset="0"/>
              </a:rPr>
              <a:t>http://identitychain.snet.tu-berlin.de:8000/</a:t>
            </a:r>
            <a:r>
              <a:rPr lang="en-US" sz="2500" b="1" dirty="0" err="1">
                <a:solidFill>
                  <a:srgbClr val="D22428"/>
                </a:solidFill>
                <a:latin typeface="Helvetica" pitchFamily="2" charset="0"/>
              </a:rPr>
              <a:t>api</a:t>
            </a:r>
            <a:r>
              <a:rPr lang="en-US" sz="2500" b="1" dirty="0">
                <a:solidFill>
                  <a:srgbClr val="D22428"/>
                </a:solidFill>
                <a:latin typeface="Helvetica" pitchFamily="2" charset="0"/>
              </a:rPr>
              <a:t>/docs/#</a:t>
            </a:r>
          </a:p>
          <a:p>
            <a:endParaRPr lang="en-US" sz="2500" b="1" dirty="0">
              <a:solidFill>
                <a:srgbClr val="D22428"/>
              </a:solidFill>
              <a:latin typeface="Helvetica" pitchFamily="2" charset="0"/>
            </a:endParaRPr>
          </a:p>
          <a:p>
            <a:r>
              <a:rPr lang="en-US" sz="2500" b="1" dirty="0">
                <a:solidFill>
                  <a:srgbClr val="D22428"/>
                </a:solidFill>
                <a:latin typeface="Helvetica" pitchFamily="2" charset="0"/>
              </a:rPr>
              <a:t>https://</a:t>
            </a:r>
            <a:r>
              <a:rPr lang="en-US" sz="2500" b="1" dirty="0" err="1">
                <a:solidFill>
                  <a:srgbClr val="D22428"/>
                </a:solidFill>
                <a:latin typeface="Helvetica" pitchFamily="2" charset="0"/>
              </a:rPr>
              <a:t>github.com</a:t>
            </a:r>
            <a:r>
              <a:rPr lang="en-US" sz="2500" b="1" dirty="0">
                <a:solidFill>
                  <a:srgbClr val="D22428"/>
                </a:solidFill>
                <a:latin typeface="Helvetica" pitchFamily="2" charset="0"/>
              </a:rPr>
              <a:t>/ID-Chain</a:t>
            </a:r>
          </a:p>
          <a:p>
            <a:endParaRPr lang="en-US" sz="2500" b="1" dirty="0">
              <a:solidFill>
                <a:srgbClr val="D22428"/>
              </a:solidFill>
              <a:latin typeface="Helvetica" pitchFamily="2" charset="0"/>
            </a:endParaRPr>
          </a:p>
          <a:p>
            <a:r>
              <a:rPr lang="en-US" sz="2500" b="1" dirty="0">
                <a:solidFill>
                  <a:srgbClr val="D22428"/>
                </a:solidFill>
                <a:latin typeface="Helvetica" pitchFamily="2" charset="0"/>
              </a:rPr>
              <a:t>https://hub.docker.com/r/idchain/iea-api</a:t>
            </a:r>
          </a:p>
          <a:p>
            <a:r>
              <a:rPr lang="en-US" sz="2500" b="1" dirty="0">
                <a:solidFill>
                  <a:srgbClr val="D22428"/>
                </a:solidFill>
                <a:latin typeface="Helvetica" pitchFamily="2" charset="0"/>
              </a:rPr>
              <a:t>https://hub.docker.com/r/idchain/test-pool</a:t>
            </a:r>
          </a:p>
          <a:p>
            <a:endParaRPr lang="en-US" sz="2500" b="1" dirty="0">
              <a:solidFill>
                <a:srgbClr val="D22428"/>
              </a:solidFill>
              <a:latin typeface="Helvetica" pitchFamily="2" charset="0"/>
              <a:sym typeface="Wingdings" pitchFamily="2" charset="2"/>
            </a:endParaRPr>
          </a:p>
          <a:p>
            <a:r>
              <a:rPr lang="en-US" sz="2500" b="1" dirty="0">
                <a:solidFill>
                  <a:srgbClr val="D22428"/>
                </a:solidFill>
                <a:latin typeface="Helvetica" pitchFamily="2" charset="0"/>
              </a:rPr>
              <a:t>https://</a:t>
            </a:r>
            <a:r>
              <a:rPr lang="en-US" sz="2500" b="1" dirty="0" err="1">
                <a:solidFill>
                  <a:srgbClr val="D22428"/>
                </a:solidFill>
                <a:latin typeface="Helvetica" pitchFamily="2" charset="0"/>
              </a:rPr>
              <a:t>github.com</a:t>
            </a:r>
            <a:r>
              <a:rPr lang="en-US" sz="2500" b="1" dirty="0">
                <a:solidFill>
                  <a:srgbClr val="D22428"/>
                </a:solidFill>
                <a:latin typeface="Helvetica" pitchFamily="2" charset="0"/>
              </a:rPr>
              <a:t>/</a:t>
            </a:r>
            <a:r>
              <a:rPr lang="en-US" sz="2500" b="1" dirty="0" err="1">
                <a:solidFill>
                  <a:srgbClr val="D22428"/>
                </a:solidFill>
                <a:latin typeface="Helvetica" pitchFamily="2" charset="0"/>
              </a:rPr>
              <a:t>hyperledger</a:t>
            </a:r>
            <a:r>
              <a:rPr lang="en-US" sz="2500" b="1" dirty="0">
                <a:solidFill>
                  <a:srgbClr val="D22428"/>
                </a:solidFill>
                <a:latin typeface="Helvetica" pitchFamily="2" charset="0"/>
              </a:rPr>
              <a:t>/</a:t>
            </a:r>
            <a:r>
              <a:rPr lang="en-US" sz="2500" b="1" dirty="0" err="1">
                <a:solidFill>
                  <a:srgbClr val="D22428"/>
                </a:solidFill>
                <a:latin typeface="Helvetica" pitchFamily="2" charset="0"/>
              </a:rPr>
              <a:t>indy</a:t>
            </a:r>
            <a:r>
              <a:rPr lang="en-US" sz="2500" b="1" dirty="0">
                <a:solidFill>
                  <a:srgbClr val="D22428"/>
                </a:solidFill>
                <a:latin typeface="Helvetica" pitchFamily="2" charset="0"/>
              </a:rPr>
              <a:t>-node</a:t>
            </a:r>
          </a:p>
        </p:txBody>
      </p:sp>
      <p:sp>
        <p:nvSpPr>
          <p:cNvPr id="4" name="4.1 Was ist neu in Java 8?…">
            <a:extLst>
              <a:ext uri="{FF2B5EF4-FFF2-40B4-BE49-F238E27FC236}">
                <a16:creationId xmlns:a16="http://schemas.microsoft.com/office/drawing/2014/main" id="{50A06DE9-9712-E34A-BD17-1003C4F32BE2}"/>
              </a:ext>
            </a:extLst>
          </p:cNvPr>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IDENTITY PROJECT</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Links</a:t>
            </a:r>
          </a:p>
        </p:txBody>
      </p:sp>
    </p:spTree>
    <p:extLst>
      <p:ext uri="{BB962C8B-B14F-4D97-AF65-F5344CB8AC3E}">
        <p14:creationId xmlns:p14="http://schemas.microsoft.com/office/powerpoint/2010/main" val="3877377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3E06D-BE72-5D41-8E2B-ABFFFF946C11}"/>
              </a:ext>
            </a:extLst>
          </p:cNvPr>
          <p:cNvSpPr txBox="1"/>
          <p:nvPr/>
        </p:nvSpPr>
        <p:spPr>
          <a:xfrm>
            <a:off x="431800" y="1267006"/>
            <a:ext cx="7438189" cy="2862322"/>
          </a:xfrm>
          <a:prstGeom prst="rect">
            <a:avLst/>
          </a:prstGeom>
          <a:noFill/>
        </p:spPr>
        <p:txBody>
          <a:bodyPr wrap="square" rtlCol="0">
            <a:spAutoFit/>
          </a:bodyPr>
          <a:lstStyle/>
          <a:p>
            <a:r>
              <a:rPr lang="en-US" sz="3000" b="1" dirty="0">
                <a:solidFill>
                  <a:srgbClr val="D22428"/>
                </a:solidFill>
                <a:latin typeface="Helvetica" pitchFamily="2" charset="0"/>
              </a:rPr>
              <a:t>Sebastian Z</a:t>
            </a:r>
          </a:p>
          <a:p>
            <a:r>
              <a:rPr lang="en-US" sz="3000" b="1" dirty="0">
                <a:solidFill>
                  <a:srgbClr val="D22428"/>
                </a:solidFill>
                <a:latin typeface="Helvetica" pitchFamily="2" charset="0"/>
              </a:rPr>
              <a:t>Zoltan</a:t>
            </a:r>
          </a:p>
          <a:p>
            <a:r>
              <a:rPr lang="en-US" sz="3000" b="1" dirty="0" err="1">
                <a:solidFill>
                  <a:srgbClr val="D22428"/>
                </a:solidFill>
                <a:latin typeface="Helvetica" pitchFamily="2" charset="0"/>
              </a:rPr>
              <a:t>Ömer</a:t>
            </a:r>
            <a:endParaRPr lang="en-US" sz="3000" b="1" dirty="0">
              <a:solidFill>
                <a:srgbClr val="D22428"/>
              </a:solidFill>
              <a:latin typeface="Helvetica" pitchFamily="2" charset="0"/>
            </a:endParaRPr>
          </a:p>
          <a:p>
            <a:r>
              <a:rPr lang="en-US" sz="3000" b="1" dirty="0" err="1">
                <a:solidFill>
                  <a:srgbClr val="D22428"/>
                </a:solidFill>
                <a:latin typeface="Helvetica" pitchFamily="2" charset="0"/>
              </a:rPr>
              <a:t>Santhos</a:t>
            </a:r>
            <a:endParaRPr lang="en-US" sz="3000" b="1" dirty="0">
              <a:solidFill>
                <a:srgbClr val="D22428"/>
              </a:solidFill>
              <a:latin typeface="Helvetica" pitchFamily="2" charset="0"/>
            </a:endParaRPr>
          </a:p>
          <a:p>
            <a:r>
              <a:rPr lang="en-US" sz="3000" b="1" dirty="0">
                <a:solidFill>
                  <a:srgbClr val="D22428"/>
                </a:solidFill>
                <a:latin typeface="Helvetica" pitchFamily="2" charset="0"/>
              </a:rPr>
              <a:t>Martin</a:t>
            </a:r>
          </a:p>
          <a:p>
            <a:r>
              <a:rPr lang="en-US" sz="3000" b="1" dirty="0">
                <a:solidFill>
                  <a:srgbClr val="D22428"/>
                </a:solidFill>
                <a:latin typeface="Helvetica" pitchFamily="2" charset="0"/>
              </a:rPr>
              <a:t>Sebastian G</a:t>
            </a:r>
          </a:p>
        </p:txBody>
      </p:sp>
      <p:sp>
        <p:nvSpPr>
          <p:cNvPr id="3" name="4.1 Was ist neu in Java 8?…">
            <a:extLst>
              <a:ext uri="{FF2B5EF4-FFF2-40B4-BE49-F238E27FC236}">
                <a16:creationId xmlns:a16="http://schemas.microsoft.com/office/drawing/2014/main" id="{DC6E7392-17AB-C94C-904E-8B6958B391B1}"/>
              </a:ext>
            </a:extLst>
          </p:cNvPr>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en-US" sz="1800" dirty="0">
                <a:latin typeface="Helvetica" charset="0"/>
                <a:ea typeface="Helvetica" charset="0"/>
                <a:cs typeface="Helvetica" charset="0"/>
              </a:rPr>
              <a:t>TU Berlin</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colleagues at the Hackathon</a:t>
            </a:r>
          </a:p>
        </p:txBody>
      </p:sp>
    </p:spTree>
    <p:extLst>
      <p:ext uri="{BB962C8B-B14F-4D97-AF65-F5344CB8AC3E}">
        <p14:creationId xmlns:p14="http://schemas.microsoft.com/office/powerpoint/2010/main" val="2212454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a:extLst>
              <a:ext uri="{FF2B5EF4-FFF2-40B4-BE49-F238E27FC236}">
                <a16:creationId xmlns:a16="http://schemas.microsoft.com/office/drawing/2014/main" id="{1EED1FA6-14F6-A643-95FD-B67E473E5C07}"/>
              </a:ext>
            </a:extLst>
          </p:cNvPr>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de-DE" sz="1800" dirty="0">
                <a:solidFill>
                  <a:srgbClr val="C00000"/>
                </a:solidFill>
                <a:latin typeface="Helvetica" charset="0"/>
                <a:ea typeface="Helvetica" charset="0"/>
                <a:cs typeface="Helvetica" charset="0"/>
              </a:rPr>
              <a:t>Work in Progress </a:t>
            </a:r>
            <a:r>
              <a:rPr lang="de-DE" sz="1800" dirty="0" err="1">
                <a:solidFill>
                  <a:srgbClr val="C00000"/>
                </a:solidFill>
                <a:latin typeface="Helvetica" charset="0"/>
                <a:ea typeface="Helvetica" charset="0"/>
                <a:cs typeface="Helvetica" charset="0"/>
              </a:rPr>
              <a:t>and</a:t>
            </a:r>
            <a:r>
              <a:rPr lang="de-DE" sz="1800" dirty="0">
                <a:solidFill>
                  <a:srgbClr val="C00000"/>
                </a:solidFill>
                <a:latin typeface="Helvetica" charset="0"/>
                <a:ea typeface="Helvetica" charset="0"/>
                <a:cs typeface="Helvetica" charset="0"/>
              </a:rPr>
              <a:t> Final </a:t>
            </a:r>
            <a:r>
              <a:rPr lang="de-DE" sz="1800" dirty="0" err="1">
                <a:solidFill>
                  <a:srgbClr val="C00000"/>
                </a:solidFill>
                <a:latin typeface="Helvetica" charset="0"/>
                <a:ea typeface="Helvetica" charset="0"/>
                <a:cs typeface="Helvetica" charset="0"/>
              </a:rPr>
              <a:t>Results</a:t>
            </a:r>
            <a:endParaRPr lang="en-US" sz="1800" dirty="0">
              <a:latin typeface="Helvetica" charset="0"/>
              <a:ea typeface="Helvetica" charset="0"/>
              <a:cs typeface="Helvetica" charset="0"/>
            </a:endParaRP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WHAT is on the ledger and what not?</a:t>
            </a:r>
          </a:p>
        </p:txBody>
      </p:sp>
      <p:graphicFrame>
        <p:nvGraphicFramePr>
          <p:cNvPr id="2" name="Table 1">
            <a:extLst>
              <a:ext uri="{FF2B5EF4-FFF2-40B4-BE49-F238E27FC236}">
                <a16:creationId xmlns:a16="http://schemas.microsoft.com/office/drawing/2014/main" id="{3755AF2B-9218-624E-A44C-8A9C50655BDC}"/>
              </a:ext>
            </a:extLst>
          </p:cNvPr>
          <p:cNvGraphicFramePr>
            <a:graphicFrameLocks noGrp="1"/>
          </p:cNvGraphicFramePr>
          <p:nvPr>
            <p:extLst/>
          </p:nvPr>
        </p:nvGraphicFramePr>
        <p:xfrm>
          <a:off x="903699" y="2610618"/>
          <a:ext cx="7320126" cy="1866534"/>
        </p:xfrm>
        <a:graphic>
          <a:graphicData uri="http://schemas.openxmlformats.org/drawingml/2006/table">
            <a:tbl>
              <a:tblPr firstRow="1" bandRow="1">
                <a:tableStyleId>{5202B0CA-FC54-4496-8BCA-5EF66A818D29}</a:tableStyleId>
              </a:tblPr>
              <a:tblGrid>
                <a:gridCol w="3682355">
                  <a:extLst>
                    <a:ext uri="{9D8B030D-6E8A-4147-A177-3AD203B41FA5}">
                      <a16:colId xmlns:a16="http://schemas.microsoft.com/office/drawing/2014/main" val="3484249369"/>
                    </a:ext>
                  </a:extLst>
                </a:gridCol>
                <a:gridCol w="3637771">
                  <a:extLst>
                    <a:ext uri="{9D8B030D-6E8A-4147-A177-3AD203B41FA5}">
                      <a16:colId xmlns:a16="http://schemas.microsoft.com/office/drawing/2014/main" val="1640951093"/>
                    </a:ext>
                  </a:extLst>
                </a:gridCol>
              </a:tblGrid>
              <a:tr h="0">
                <a:tc>
                  <a:txBody>
                    <a:bodyPr/>
                    <a:lstStyle/>
                    <a:p>
                      <a:r>
                        <a:rPr lang="en-US" sz="1400" b="0" noProof="0" dirty="0">
                          <a:latin typeface="Helvetica" pitchFamily="2" charset="0"/>
                        </a:rPr>
                        <a:t>On the ledger (no data)</a:t>
                      </a:r>
                      <a:endParaRPr lang="en-US" sz="1400" b="0" noProof="0" dirty="0">
                        <a:solidFill>
                          <a:srgbClr val="C00000"/>
                        </a:solidFill>
                        <a:latin typeface="Helvetica" pitchFamily="2" charset="0"/>
                      </a:endParaRPr>
                    </a:p>
                  </a:txBody>
                  <a:tcPr>
                    <a:solidFill>
                      <a:srgbClr val="D22428"/>
                    </a:solidFill>
                  </a:tcPr>
                </a:tc>
                <a:tc>
                  <a:txBody>
                    <a:bodyPr/>
                    <a:lstStyle/>
                    <a:p>
                      <a:r>
                        <a:rPr lang="en-US" sz="1400" b="0" noProof="0" dirty="0">
                          <a:latin typeface="Helvetica" pitchFamily="2" charset="0"/>
                        </a:rPr>
                        <a:t>Off ledger (data)</a:t>
                      </a:r>
                      <a:endParaRPr lang="en-US" sz="1400" b="0" noProof="0" dirty="0">
                        <a:solidFill>
                          <a:srgbClr val="C00000"/>
                        </a:solidFill>
                        <a:latin typeface="Helvetica" pitchFamily="2" charset="0"/>
                      </a:endParaRPr>
                    </a:p>
                  </a:txBody>
                  <a:tcPr>
                    <a:solidFill>
                      <a:srgbClr val="D22428"/>
                    </a:solidFill>
                  </a:tcPr>
                </a:tc>
                <a:extLst>
                  <a:ext uri="{0D108BD9-81ED-4DB2-BD59-A6C34878D82A}">
                    <a16:rowId xmlns:a16="http://schemas.microsoft.com/office/drawing/2014/main" val="1073844204"/>
                  </a:ext>
                </a:extLst>
              </a:tr>
              <a:tr h="371932">
                <a:tc>
                  <a:txBody>
                    <a:bodyPr/>
                    <a:lstStyle/>
                    <a:p>
                      <a:r>
                        <a:rPr lang="en-US" sz="1200" kern="1200" noProof="0" dirty="0">
                          <a:solidFill>
                            <a:schemeClr val="dk1"/>
                          </a:solidFill>
                          <a:effectLst/>
                          <a:latin typeface="Helvetica" pitchFamily="2" charset="0"/>
                          <a:ea typeface="+mn-ea"/>
                          <a:cs typeface="+mn-cs"/>
                        </a:rPr>
                        <a:t>Public DIDs and associated DID documents with verification keys and endpoints.</a:t>
                      </a:r>
                      <a:endParaRPr lang="en-US" sz="1200" noProof="0" dirty="0">
                        <a:effectLst/>
                        <a:latin typeface="Helvetica" pitchFamily="2"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effectLst/>
                          <a:latin typeface="Helvetica" pitchFamily="2" charset="0"/>
                          <a:ea typeface="+mn-ea"/>
                          <a:cs typeface="+mn-cs"/>
                        </a:rPr>
                        <a:t>Private DIDs</a:t>
                      </a:r>
                      <a:endParaRPr lang="en-US" sz="1200" noProof="0">
                        <a:effectLst/>
                        <a:latin typeface="Helvetica" pitchFamily="2" charset="0"/>
                      </a:endParaRPr>
                    </a:p>
                  </a:txBody>
                  <a:tcPr/>
                </a:tc>
                <a:extLst>
                  <a:ext uri="{0D108BD9-81ED-4DB2-BD59-A6C34878D82A}">
                    <a16:rowId xmlns:a16="http://schemas.microsoft.com/office/drawing/2014/main" val="38499943"/>
                  </a:ext>
                </a:extLst>
              </a:tr>
              <a:tr h="370840">
                <a:tc>
                  <a:txBody>
                    <a:bodyPr/>
                    <a:lstStyle/>
                    <a:p>
                      <a:r>
                        <a:rPr lang="en-US" sz="1200" kern="1200" noProof="0">
                          <a:solidFill>
                            <a:schemeClr val="dk1"/>
                          </a:solidFill>
                          <a:effectLst/>
                          <a:latin typeface="Helvetica" pitchFamily="2" charset="0"/>
                          <a:ea typeface="+mn-ea"/>
                          <a:cs typeface="+mn-cs"/>
                        </a:rPr>
                        <a:t>Schemas and credential definitions</a:t>
                      </a:r>
                      <a:endParaRPr lang="en-US" sz="1200" noProof="0">
                        <a:effectLst/>
                        <a:latin typeface="Helvetica" pitchFamily="2" charset="0"/>
                      </a:endParaRPr>
                    </a:p>
                  </a:txBody>
                  <a:tcPr/>
                </a:tc>
                <a:tc>
                  <a:txBody>
                    <a:bodyPr/>
                    <a:lstStyle/>
                    <a:p>
                      <a:r>
                        <a:rPr lang="en-US" sz="1200" kern="1200" noProof="0">
                          <a:solidFill>
                            <a:schemeClr val="dk1"/>
                          </a:solidFill>
                          <a:effectLst/>
                          <a:latin typeface="Helvetica" pitchFamily="2" charset="0"/>
                          <a:ea typeface="+mn-ea"/>
                          <a:cs typeface="+mn-cs"/>
                        </a:rPr>
                        <a:t>Private credentials</a:t>
                      </a:r>
                      <a:endParaRPr lang="en-US" sz="1200" noProof="0">
                        <a:effectLst/>
                        <a:latin typeface="Helvetica" pitchFamily="2" charset="0"/>
                      </a:endParaRPr>
                    </a:p>
                  </a:txBody>
                  <a:tcPr/>
                </a:tc>
                <a:extLst>
                  <a:ext uri="{0D108BD9-81ED-4DB2-BD59-A6C34878D82A}">
                    <a16:rowId xmlns:a16="http://schemas.microsoft.com/office/drawing/2014/main" val="1281279401"/>
                  </a:ext>
                </a:extLst>
              </a:tr>
              <a:tr h="370840">
                <a:tc>
                  <a:txBody>
                    <a:bodyPr/>
                    <a:lstStyle/>
                    <a:p>
                      <a:r>
                        <a:rPr lang="en-US" sz="1200" kern="1200" noProof="0">
                          <a:solidFill>
                            <a:schemeClr val="dk1"/>
                          </a:solidFill>
                          <a:effectLst/>
                          <a:latin typeface="Helvetica" pitchFamily="2" charset="0"/>
                          <a:ea typeface="+mn-ea"/>
                          <a:cs typeface="+mn-cs"/>
                        </a:rPr>
                        <a:t>Revocation registries</a:t>
                      </a:r>
                      <a:endParaRPr lang="en-US" sz="1200" noProof="0">
                        <a:effectLst/>
                        <a:latin typeface="Helvetica" pitchFamily="2" charset="0"/>
                      </a:endParaRPr>
                    </a:p>
                  </a:txBody>
                  <a:tcPr/>
                </a:tc>
                <a:tc>
                  <a:txBody>
                    <a:bodyPr/>
                    <a:lstStyle/>
                    <a:p>
                      <a:r>
                        <a:rPr lang="en-US" sz="1200" kern="1200" noProof="0">
                          <a:solidFill>
                            <a:schemeClr val="dk1"/>
                          </a:solidFill>
                          <a:effectLst/>
                          <a:latin typeface="Helvetica" pitchFamily="2" charset="0"/>
                          <a:ea typeface="+mn-ea"/>
                          <a:cs typeface="+mn-cs"/>
                        </a:rPr>
                        <a:t>Consent receipts or records of credential exchange transactions</a:t>
                      </a:r>
                      <a:endParaRPr lang="en-US" sz="1200" noProof="0">
                        <a:effectLst/>
                        <a:latin typeface="Helvetica" pitchFamily="2" charset="0"/>
                      </a:endParaRPr>
                    </a:p>
                  </a:txBody>
                  <a:tcPr/>
                </a:tc>
                <a:extLst>
                  <a:ext uri="{0D108BD9-81ED-4DB2-BD59-A6C34878D82A}">
                    <a16:rowId xmlns:a16="http://schemas.microsoft.com/office/drawing/2014/main" val="1908764575"/>
                  </a:ext>
                </a:extLst>
              </a:tr>
              <a:tr h="27649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effectLst/>
                          <a:latin typeface="Helvetica" pitchFamily="2" charset="0"/>
                          <a:ea typeface="+mn-ea"/>
                          <a:cs typeface="+mn-cs"/>
                        </a:rPr>
                        <a:t>Agent authorisation policies </a:t>
                      </a:r>
                      <a:endParaRPr lang="en-US" sz="1200" noProof="0">
                        <a:effectLst/>
                        <a:latin typeface="Helvetica" pitchFamily="2" charset="0"/>
                      </a:endParaRPr>
                    </a:p>
                  </a:txBody>
                  <a:tcPr/>
                </a:tc>
                <a:tc>
                  <a:txBody>
                    <a:bodyPr/>
                    <a:lstStyle/>
                    <a:p>
                      <a:endParaRPr lang="en-US" sz="1200" noProof="0" dirty="0">
                        <a:latin typeface="Helvetica" pitchFamily="2" charset="0"/>
                      </a:endParaRPr>
                    </a:p>
                  </a:txBody>
                  <a:tcPr/>
                </a:tc>
                <a:extLst>
                  <a:ext uri="{0D108BD9-81ED-4DB2-BD59-A6C34878D82A}">
                    <a16:rowId xmlns:a16="http://schemas.microsoft.com/office/drawing/2014/main" val="1557174977"/>
                  </a:ext>
                </a:extLst>
              </a:tr>
            </a:tbl>
          </a:graphicData>
        </a:graphic>
      </p:graphicFrame>
    </p:spTree>
    <p:extLst>
      <p:ext uri="{BB962C8B-B14F-4D97-AF65-F5344CB8AC3E}">
        <p14:creationId xmlns:p14="http://schemas.microsoft.com/office/powerpoint/2010/main" val="133426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a:extLst>
              <a:ext uri="{FF2B5EF4-FFF2-40B4-BE49-F238E27FC236}">
                <a16:creationId xmlns:a16="http://schemas.microsoft.com/office/drawing/2014/main" id="{1EED1FA6-14F6-A643-95FD-B67E473E5C07}"/>
              </a:ext>
            </a:extLst>
          </p:cNvPr>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de-DE" sz="1800" dirty="0">
                <a:solidFill>
                  <a:srgbClr val="C00000"/>
                </a:solidFill>
                <a:latin typeface="Helvetica" charset="0"/>
                <a:ea typeface="Helvetica" charset="0"/>
                <a:cs typeface="Helvetica" charset="0"/>
              </a:rPr>
              <a:t>Work in Progress </a:t>
            </a:r>
            <a:r>
              <a:rPr lang="de-DE" sz="1800" dirty="0" err="1">
                <a:solidFill>
                  <a:srgbClr val="C00000"/>
                </a:solidFill>
                <a:latin typeface="Helvetica" charset="0"/>
                <a:ea typeface="Helvetica" charset="0"/>
                <a:cs typeface="Helvetica" charset="0"/>
              </a:rPr>
              <a:t>and</a:t>
            </a:r>
            <a:r>
              <a:rPr lang="de-DE" sz="1800" dirty="0">
                <a:solidFill>
                  <a:srgbClr val="C00000"/>
                </a:solidFill>
                <a:latin typeface="Helvetica" charset="0"/>
                <a:ea typeface="Helvetica" charset="0"/>
                <a:cs typeface="Helvetica" charset="0"/>
              </a:rPr>
              <a:t> Final </a:t>
            </a:r>
            <a:r>
              <a:rPr lang="de-DE" sz="1800" dirty="0" err="1">
                <a:solidFill>
                  <a:srgbClr val="C00000"/>
                </a:solidFill>
                <a:latin typeface="Helvetica" charset="0"/>
                <a:ea typeface="Helvetica" charset="0"/>
                <a:cs typeface="Helvetica" charset="0"/>
              </a:rPr>
              <a:t>Results</a:t>
            </a:r>
            <a:endParaRPr lang="en-US" sz="1800" dirty="0">
              <a:latin typeface="Helvetica" charset="0"/>
              <a:ea typeface="Helvetica" charset="0"/>
              <a:cs typeface="Helvetica" charset="0"/>
            </a:endParaRP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Advantages for Issuers and verifiers</a:t>
            </a:r>
          </a:p>
        </p:txBody>
      </p:sp>
      <p:graphicFrame>
        <p:nvGraphicFramePr>
          <p:cNvPr id="2" name="Table 1">
            <a:extLst>
              <a:ext uri="{FF2B5EF4-FFF2-40B4-BE49-F238E27FC236}">
                <a16:creationId xmlns:a16="http://schemas.microsoft.com/office/drawing/2014/main" id="{3755AF2B-9218-624E-A44C-8A9C50655BDC}"/>
              </a:ext>
            </a:extLst>
          </p:cNvPr>
          <p:cNvGraphicFramePr>
            <a:graphicFrameLocks noGrp="1"/>
          </p:cNvGraphicFramePr>
          <p:nvPr>
            <p:extLst>
              <p:ext uri="{D42A27DB-BD31-4B8C-83A1-F6EECF244321}">
                <p14:modId xmlns:p14="http://schemas.microsoft.com/office/powerpoint/2010/main" val="3748956520"/>
              </p:ext>
            </p:extLst>
          </p:nvPr>
        </p:nvGraphicFramePr>
        <p:xfrm>
          <a:off x="903699" y="1503363"/>
          <a:ext cx="7320126" cy="3048000"/>
        </p:xfrm>
        <a:graphic>
          <a:graphicData uri="http://schemas.openxmlformats.org/drawingml/2006/table">
            <a:tbl>
              <a:tblPr firstRow="1" bandRow="1">
                <a:tableStyleId>{5202B0CA-FC54-4496-8BCA-5EF66A818D29}</a:tableStyleId>
              </a:tblPr>
              <a:tblGrid>
                <a:gridCol w="3682355">
                  <a:extLst>
                    <a:ext uri="{9D8B030D-6E8A-4147-A177-3AD203B41FA5}">
                      <a16:colId xmlns:a16="http://schemas.microsoft.com/office/drawing/2014/main" val="3484249369"/>
                    </a:ext>
                  </a:extLst>
                </a:gridCol>
                <a:gridCol w="3637771">
                  <a:extLst>
                    <a:ext uri="{9D8B030D-6E8A-4147-A177-3AD203B41FA5}">
                      <a16:colId xmlns:a16="http://schemas.microsoft.com/office/drawing/2014/main" val="1640951093"/>
                    </a:ext>
                  </a:extLst>
                </a:gridCol>
              </a:tblGrid>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noProof="0" dirty="0">
                          <a:latin typeface="Helvetica" pitchFamily="2" charset="0"/>
                        </a:rPr>
                        <a:t>Issuer (without interaction of verifier)</a:t>
                      </a:r>
                      <a:endParaRPr lang="en-US" sz="1400" b="0" noProof="0" dirty="0">
                        <a:solidFill>
                          <a:srgbClr val="C00000"/>
                        </a:solidFill>
                        <a:latin typeface="Helvetica"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22428"/>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noProof="0" dirty="0">
                          <a:solidFill>
                            <a:schemeClr val="bg1"/>
                          </a:solidFill>
                          <a:latin typeface="Helvetica" pitchFamily="2" charset="0"/>
                        </a:rPr>
                        <a:t>Verifier (without interaction of issuer)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22428"/>
                    </a:solidFill>
                  </a:tcPr>
                </a:tc>
                <a:extLst>
                  <a:ext uri="{0D108BD9-81ED-4DB2-BD59-A6C34878D82A}">
                    <a16:rowId xmlns:a16="http://schemas.microsoft.com/office/drawing/2014/main" val="1073844204"/>
                  </a:ext>
                </a:extLst>
              </a:tr>
              <a:tr h="37193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effectLst/>
                          <a:latin typeface="Helvetica" pitchFamily="2" charset="0"/>
                          <a:ea typeface="+mn-ea"/>
                          <a:cs typeface="+mn-cs"/>
                        </a:rPr>
                        <a:t>Create and issue any type of credential without waiting for a central body or data hub to update its limited transaction set to accommodate it</a:t>
                      </a:r>
                      <a:endParaRPr lang="en-US" sz="1200" noProof="0" dirty="0">
                        <a:effectLst/>
                        <a:latin typeface="Helvetica"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effectLst/>
                          <a:latin typeface="Helvetica" pitchFamily="2" charset="0"/>
                          <a:ea typeface="+mn-ea"/>
                          <a:cs typeface="+mn-cs"/>
                        </a:rPr>
                        <a:t>Confirm that the data provided to them (or proofs about such data) by an identity holder came from the stated issuer</a:t>
                      </a:r>
                      <a:endParaRPr lang="en-US" sz="1200" noProof="0">
                        <a:effectLst/>
                        <a:latin typeface="Helvetica"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994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effectLst/>
                          <a:latin typeface="Helvetica" pitchFamily="2" charset="0"/>
                          <a:ea typeface="+mn-ea"/>
                          <a:cs typeface="+mn-cs"/>
                        </a:rPr>
                        <a:t>Revoke credentials that it issues, without needing to create complex and privacy-leaking user experiences or handle multiple technical integrations with thousands or millions of relying parties</a:t>
                      </a:r>
                      <a:endParaRPr lang="en-US" sz="1200" noProof="0">
                        <a:effectLst/>
                        <a:latin typeface="Helvetica"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effectLst/>
                          <a:latin typeface="Helvetica" pitchFamily="2" charset="0"/>
                          <a:ea typeface="+mn-ea"/>
                          <a:cs typeface="+mn-cs"/>
                        </a:rPr>
                        <a:t>Verify that the data is unchanged</a:t>
                      </a:r>
                      <a:endParaRPr lang="en-US" sz="1200" noProof="0">
                        <a:effectLst/>
                        <a:latin typeface="Helvetica"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27940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effectLst/>
                          <a:latin typeface="Helvetica" pitchFamily="2" charset="0"/>
                          <a:ea typeface="+mn-ea"/>
                          <a:cs typeface="+mn-cs"/>
                        </a:rPr>
                        <a:t>Provide its customers with trustworthy digital credentials that can be used anywhere in the world instantly</a:t>
                      </a:r>
                      <a:endParaRPr lang="en-US" sz="1200" noProof="0">
                        <a:effectLst/>
                        <a:latin typeface="Helvetica"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effectLst/>
                          <a:latin typeface="Helvetica" pitchFamily="2" charset="0"/>
                          <a:ea typeface="+mn-ea"/>
                          <a:cs typeface="+mn-cs"/>
                        </a:rPr>
                        <a:t>Verifiy that the data was provided only to the identity holder who has presented it</a:t>
                      </a:r>
                      <a:endParaRPr lang="en-US" sz="1200" noProof="0">
                        <a:effectLst/>
                        <a:latin typeface="Helvetica"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8764575"/>
                  </a:ext>
                </a:extLst>
              </a:tr>
              <a:tr h="27649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a:solidFill>
                            <a:schemeClr val="dk1"/>
                          </a:solidFill>
                          <a:effectLst/>
                          <a:latin typeface="Helvetica" pitchFamily="2" charset="0"/>
                          <a:ea typeface="+mn-ea"/>
                          <a:cs typeface="+mn-cs"/>
                        </a:rPr>
                        <a:t>Revoke the ability of a lost/stolen device to be used to fraudulently represent the identity holder</a:t>
                      </a:r>
                      <a:endParaRPr lang="en-US" sz="1200" noProof="0">
                        <a:effectLst/>
                        <a:latin typeface="Helvetica"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noProof="0" dirty="0">
                          <a:solidFill>
                            <a:schemeClr val="dk1"/>
                          </a:solidFill>
                          <a:effectLst/>
                          <a:latin typeface="Helvetica" pitchFamily="2" charset="0"/>
                          <a:ea typeface="+mn-ea"/>
                          <a:cs typeface="+mn-cs"/>
                        </a:rPr>
                        <a:t>Verifier that the data has not been revoked by the issuer</a:t>
                      </a:r>
                      <a:endParaRPr lang="en-US" sz="1200" noProof="0" dirty="0">
                        <a:effectLst/>
                        <a:latin typeface="Helvetica"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7174977"/>
                  </a:ext>
                </a:extLst>
              </a:tr>
            </a:tbl>
          </a:graphicData>
        </a:graphic>
      </p:graphicFrame>
    </p:spTree>
    <p:extLst>
      <p:ext uri="{BB962C8B-B14F-4D97-AF65-F5344CB8AC3E}">
        <p14:creationId xmlns:p14="http://schemas.microsoft.com/office/powerpoint/2010/main" val="232903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p:cNvSpPr/>
          <p:nvPr/>
        </p:nvSpPr>
        <p:spPr>
          <a:xfrm>
            <a:off x="0" y="2895600"/>
            <a:ext cx="9144000" cy="1655763"/>
          </a:xfrm>
          <a:prstGeom prst="rect">
            <a:avLst/>
          </a:prstGeom>
          <a:solidFill>
            <a:schemeClr val="accent3">
              <a:lumOff val="44000"/>
              <a:alpha val="85202"/>
            </a:schemeClr>
          </a:solidFill>
          <a:ln w="12700">
            <a:miter lim="400000"/>
          </a:ln>
        </p:spPr>
        <p:txBody>
          <a:bodyPr tIns="91440" bIns="91440" anchor="ctr"/>
          <a:lstStyle/>
          <a:p>
            <a:pPr>
              <a:defRPr sz="1800">
                <a:latin typeface="+mn-lt"/>
                <a:ea typeface="+mn-ea"/>
                <a:cs typeface="+mn-cs"/>
                <a:sym typeface="Arial"/>
              </a:defRPr>
            </a:pPr>
            <a:endParaRPr sz="1800"/>
          </a:p>
        </p:txBody>
      </p:sp>
      <p:sp>
        <p:nvSpPr>
          <p:cNvPr id="10" name="Fortgeschrittene Programmierung mit Java | 2018…"/>
          <p:cNvSpPr txBox="1"/>
          <p:nvPr/>
        </p:nvSpPr>
        <p:spPr>
          <a:xfrm>
            <a:off x="431801" y="3028773"/>
            <a:ext cx="8280400" cy="444840"/>
          </a:xfrm>
          <a:prstGeom prst="rect">
            <a:avLst/>
          </a:prstGeom>
          <a:ln w="12700">
            <a:miter lim="400000"/>
          </a:ln>
          <a:extLst>
            <a:ext uri="{C572A759-6A51-4108-AA02-DFA0A04FC94B}">
              <ma14:wrappingTextBoxFlag xmlns:ma14="http://schemas.microsoft.com/office/mac/drawingml/2011/main" xmlns="" val="1"/>
            </a:ext>
          </a:extLst>
        </p:spPr>
        <p:txBody>
          <a:bodyPr lIns="0" tIns="72000" rIns="0" bIns="72000"/>
          <a:lstStyle/>
          <a:p>
            <a:pPr algn="l">
              <a:spcBef>
                <a:spcPts val="600"/>
              </a:spcBef>
              <a:defRPr sz="4600" b="1" cap="all">
                <a:solidFill>
                  <a:srgbClr val="D22428"/>
                </a:solidFill>
                <a:uFill>
                  <a:solidFill>
                    <a:srgbClr val="C50E1F"/>
                  </a:solidFill>
                </a:uFill>
              </a:defRPr>
            </a:pPr>
            <a:r>
              <a:rPr lang="de-DE" sz="2000" dirty="0" err="1">
                <a:latin typeface="Helvetica" charset="0"/>
                <a:ea typeface="Helvetica" charset="0"/>
                <a:cs typeface="Helvetica" charset="0"/>
              </a:rPr>
              <a:t>What</a:t>
            </a:r>
            <a:r>
              <a:rPr lang="de-DE" sz="2000" dirty="0">
                <a:latin typeface="Helvetica" charset="0"/>
                <a:ea typeface="Helvetica" charset="0"/>
                <a:cs typeface="Helvetica" charset="0"/>
              </a:rPr>
              <a:t> </a:t>
            </a:r>
            <a:r>
              <a:rPr lang="de-DE" sz="2000" dirty="0" err="1">
                <a:latin typeface="Helvetica" charset="0"/>
                <a:ea typeface="Helvetica" charset="0"/>
                <a:cs typeface="Helvetica" charset="0"/>
              </a:rPr>
              <a:t>is</a:t>
            </a:r>
            <a:r>
              <a:rPr lang="de-DE" sz="2000" dirty="0">
                <a:latin typeface="Helvetica" charset="0"/>
                <a:ea typeface="Helvetica" charset="0"/>
                <a:cs typeface="Helvetica" charset="0"/>
              </a:rPr>
              <a:t> digital </a:t>
            </a:r>
            <a:r>
              <a:rPr lang="de-DE" sz="2000" dirty="0" err="1">
                <a:latin typeface="Helvetica" charset="0"/>
                <a:ea typeface="Helvetica" charset="0"/>
                <a:cs typeface="Helvetica" charset="0"/>
              </a:rPr>
              <a:t>identity</a:t>
            </a:r>
            <a:r>
              <a:rPr lang="de-DE" sz="2000" dirty="0">
                <a:latin typeface="Helvetica" charset="0"/>
                <a:ea typeface="Helvetica" charset="0"/>
                <a:cs typeface="Helvetica" charset="0"/>
              </a:rPr>
              <a:t>?</a:t>
            </a:r>
          </a:p>
        </p:txBody>
      </p:sp>
    </p:spTree>
    <p:extLst>
      <p:ext uri="{BB962C8B-B14F-4D97-AF65-F5344CB8AC3E}">
        <p14:creationId xmlns:p14="http://schemas.microsoft.com/office/powerpoint/2010/main" val="2431432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a:extLst>
              <a:ext uri="{FF2B5EF4-FFF2-40B4-BE49-F238E27FC236}">
                <a16:creationId xmlns:a16="http://schemas.microsoft.com/office/drawing/2014/main" id="{1EED1FA6-14F6-A643-95FD-B67E473E5C07}"/>
              </a:ext>
            </a:extLst>
          </p:cNvPr>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a:spcBef>
                <a:spcPts val="600"/>
              </a:spcBef>
              <a:defRPr sz="4600" b="1" cap="all">
                <a:solidFill>
                  <a:srgbClr val="D22428"/>
                </a:solidFill>
                <a:uFill>
                  <a:solidFill>
                    <a:srgbClr val="C50E1F"/>
                  </a:solidFill>
                </a:uFill>
              </a:defRPr>
            </a:pPr>
            <a:r>
              <a:rPr lang="de-DE" sz="1800" dirty="0">
                <a:solidFill>
                  <a:srgbClr val="C00000"/>
                </a:solidFill>
                <a:latin typeface="Helvetica" charset="0"/>
                <a:ea typeface="Helvetica" charset="0"/>
                <a:cs typeface="Helvetica" charset="0"/>
              </a:rPr>
              <a:t>Work in Progress </a:t>
            </a:r>
            <a:r>
              <a:rPr lang="de-DE" sz="1800" dirty="0" err="1">
                <a:solidFill>
                  <a:srgbClr val="C00000"/>
                </a:solidFill>
                <a:latin typeface="Helvetica" charset="0"/>
                <a:ea typeface="Helvetica" charset="0"/>
                <a:cs typeface="Helvetica" charset="0"/>
              </a:rPr>
              <a:t>and</a:t>
            </a:r>
            <a:r>
              <a:rPr lang="de-DE" sz="1800" dirty="0">
                <a:solidFill>
                  <a:srgbClr val="C00000"/>
                </a:solidFill>
                <a:latin typeface="Helvetica" charset="0"/>
                <a:ea typeface="Helvetica" charset="0"/>
                <a:cs typeface="Helvetica" charset="0"/>
              </a:rPr>
              <a:t> Final </a:t>
            </a:r>
            <a:r>
              <a:rPr lang="de-DE" sz="1800" dirty="0" err="1">
                <a:solidFill>
                  <a:srgbClr val="C00000"/>
                </a:solidFill>
                <a:latin typeface="Helvetica" charset="0"/>
                <a:ea typeface="Helvetica" charset="0"/>
                <a:cs typeface="Helvetica" charset="0"/>
              </a:rPr>
              <a:t>Results</a:t>
            </a:r>
            <a:endParaRPr lang="en-US" sz="1800" dirty="0">
              <a:latin typeface="Helvetica" charset="0"/>
              <a:ea typeface="Helvetica" charset="0"/>
              <a:cs typeface="Helvetica" charset="0"/>
            </a:endParaRP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ADVANTAGES</a:t>
            </a:r>
          </a:p>
        </p:txBody>
      </p:sp>
      <p:sp>
        <p:nvSpPr>
          <p:cNvPr id="5" name="From Verbose to Concise Code…">
            <a:extLst>
              <a:ext uri="{FF2B5EF4-FFF2-40B4-BE49-F238E27FC236}">
                <a16:creationId xmlns:a16="http://schemas.microsoft.com/office/drawing/2014/main" id="{0B37F49F-3291-E24B-8B15-505E53B0CA46}"/>
              </a:ext>
            </a:extLst>
          </p:cNvPr>
          <p:cNvSpPr txBox="1"/>
          <p:nvPr/>
        </p:nvSpPr>
        <p:spPr>
          <a:xfrm>
            <a:off x="431800" y="1635685"/>
            <a:ext cx="7750734" cy="29156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marL="171450" indent="-171450">
              <a:spcBef>
                <a:spcPts val="300"/>
              </a:spcBef>
              <a:spcAft>
                <a:spcPts val="300"/>
              </a:spcAft>
              <a:buFont typeface="Arial" panose="020B0604020202020204" pitchFamily="34" charset="0"/>
              <a:buChar char="•"/>
            </a:pPr>
            <a:r>
              <a:rPr lang="en-US" sz="1200" dirty="0">
                <a:latin typeface="Helvetica" pitchFamily="2" charset="0"/>
              </a:rPr>
              <a:t>Decentralized solution, no central authority</a:t>
            </a:r>
          </a:p>
          <a:p>
            <a:pPr marL="171450" indent="-171450">
              <a:spcBef>
                <a:spcPts val="300"/>
              </a:spcBef>
              <a:spcAft>
                <a:spcPts val="300"/>
              </a:spcAft>
              <a:buFont typeface="Arial" panose="020B0604020202020204" pitchFamily="34" charset="0"/>
              <a:buChar char="•"/>
            </a:pPr>
            <a:r>
              <a:rPr lang="en-US" sz="1200" dirty="0">
                <a:latin typeface="Helvetica" pitchFamily="2" charset="0"/>
              </a:rPr>
              <a:t>Ledger type: public permissioned</a:t>
            </a:r>
          </a:p>
          <a:p>
            <a:pPr marL="171450" indent="-171450">
              <a:spcBef>
                <a:spcPts val="300"/>
              </a:spcBef>
              <a:spcAft>
                <a:spcPts val="300"/>
              </a:spcAft>
              <a:buFont typeface="Arial" panose="020B0604020202020204" pitchFamily="34" charset="0"/>
              <a:buChar char="•"/>
            </a:pPr>
            <a:r>
              <a:rPr lang="en-US" sz="1200" dirty="0">
                <a:latin typeface="Helvetica" pitchFamily="2" charset="0"/>
              </a:rPr>
              <a:t>A trust anchor (e.g., government) is added through an onboarding process</a:t>
            </a:r>
          </a:p>
          <a:p>
            <a:pPr marL="171450" indent="-171450">
              <a:spcBef>
                <a:spcPts val="300"/>
              </a:spcBef>
              <a:spcAft>
                <a:spcPts val="300"/>
              </a:spcAft>
              <a:buFont typeface="Arial" panose="020B0604020202020204" pitchFamily="34" charset="0"/>
              <a:buChar char="•"/>
            </a:pPr>
            <a:r>
              <a:rPr lang="en-US" sz="1200" dirty="0">
                <a:latin typeface="Helvetica" pitchFamily="2" charset="0"/>
              </a:rPr>
              <a:t>Every secure actor-to-actor relation is unique, pseudonymously registered on the ledger</a:t>
            </a:r>
          </a:p>
          <a:p>
            <a:pPr marL="171450" indent="-171450">
              <a:spcBef>
                <a:spcPts val="300"/>
              </a:spcBef>
              <a:spcAft>
                <a:spcPts val="300"/>
              </a:spcAft>
              <a:buFont typeface="Arial" panose="020B0604020202020204" pitchFamily="34" charset="0"/>
              <a:buChar char="•"/>
            </a:pPr>
            <a:r>
              <a:rPr lang="en-US" sz="1200" dirty="0">
                <a:latin typeface="Helvetica" pitchFamily="2" charset="0"/>
              </a:rPr>
              <a:t>Public data schemas are stored on the ledger, signed by an actor, e.g., trust anchor</a:t>
            </a:r>
          </a:p>
          <a:p>
            <a:pPr marL="171450" indent="-171450">
              <a:spcBef>
                <a:spcPts val="300"/>
              </a:spcBef>
              <a:spcAft>
                <a:spcPts val="300"/>
              </a:spcAft>
              <a:buFont typeface="Arial" panose="020B0604020202020204" pitchFamily="34" charset="0"/>
              <a:buChar char="•"/>
            </a:pPr>
            <a:r>
              <a:rPr lang="en-US" sz="1200" dirty="0">
                <a:latin typeface="Helvetica" pitchFamily="2" charset="0"/>
              </a:rPr>
              <a:t>The ledger can be used to verify identity information of an actor</a:t>
            </a:r>
          </a:p>
          <a:p>
            <a:pPr marL="171450" indent="-171450">
              <a:spcBef>
                <a:spcPts val="300"/>
              </a:spcBef>
              <a:spcAft>
                <a:spcPts val="300"/>
              </a:spcAft>
              <a:buFont typeface="Arial" panose="020B0604020202020204" pitchFamily="34" charset="0"/>
              <a:buChar char="•"/>
            </a:pPr>
            <a:r>
              <a:rPr lang="en-US" sz="1200" dirty="0">
                <a:latin typeface="Helvetica" pitchFamily="2" charset="0"/>
              </a:rPr>
              <a:t>The ledger can be used to check the origin relation of the identity information, i.e., who provided the information</a:t>
            </a:r>
          </a:p>
          <a:p>
            <a:pPr marL="171450" indent="-171450">
              <a:spcBef>
                <a:spcPts val="300"/>
              </a:spcBef>
              <a:spcAft>
                <a:spcPts val="300"/>
              </a:spcAft>
              <a:buFont typeface="Arial" panose="020B0604020202020204" pitchFamily="34" charset="0"/>
              <a:buChar char="•"/>
            </a:pPr>
            <a:r>
              <a:rPr lang="en-US" sz="1200" dirty="0">
                <a:latin typeface="Helvetica" pitchFamily="2" charset="0"/>
              </a:rPr>
              <a:t>No private information, not even in hashed form, is stored on the ledger</a:t>
            </a:r>
          </a:p>
          <a:p>
            <a:pPr marL="171450" indent="-171450">
              <a:spcBef>
                <a:spcPts val="300"/>
              </a:spcBef>
              <a:spcAft>
                <a:spcPts val="300"/>
              </a:spcAft>
              <a:buFont typeface="Arial" panose="020B0604020202020204" pitchFamily="34" charset="0"/>
              <a:buChar char="•"/>
            </a:pPr>
            <a:r>
              <a:rPr lang="en-US" sz="1200" dirty="0">
                <a:latin typeface="Helvetica" pitchFamily="2" charset="0"/>
              </a:rPr>
              <a:t>Actors have control over which data they provide to another actor</a:t>
            </a:r>
          </a:p>
        </p:txBody>
      </p:sp>
      <p:sp>
        <p:nvSpPr>
          <p:cNvPr id="7" name="From Verbose to Concise Code…">
            <a:extLst>
              <a:ext uri="{FF2B5EF4-FFF2-40B4-BE49-F238E27FC236}">
                <a16:creationId xmlns:a16="http://schemas.microsoft.com/office/drawing/2014/main" id="{4F6C3032-4532-064F-ADDD-24DFBB11C030}"/>
              </a:ext>
            </a:extLst>
          </p:cNvPr>
          <p:cNvSpPr txBox="1"/>
          <p:nvPr/>
        </p:nvSpPr>
        <p:spPr>
          <a:xfrm>
            <a:off x="4643438" y="1131888"/>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endParaRPr lang="en-US" sz="1200" dirty="0">
              <a:latin typeface="Helvetica" pitchFamily="2" charset="0"/>
            </a:endParaRPr>
          </a:p>
        </p:txBody>
      </p:sp>
    </p:spTree>
    <p:extLst>
      <p:ext uri="{BB962C8B-B14F-4D97-AF65-F5344CB8AC3E}">
        <p14:creationId xmlns:p14="http://schemas.microsoft.com/office/powerpoint/2010/main" val="2346188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p:cNvSpPr/>
          <p:nvPr/>
        </p:nvSpPr>
        <p:spPr>
          <a:xfrm>
            <a:off x="0" y="2895600"/>
            <a:ext cx="9144000" cy="1655763"/>
          </a:xfrm>
          <a:prstGeom prst="rect">
            <a:avLst/>
          </a:prstGeom>
          <a:solidFill>
            <a:schemeClr val="accent3">
              <a:lumOff val="44000"/>
              <a:alpha val="85202"/>
            </a:schemeClr>
          </a:solidFill>
          <a:ln w="12700">
            <a:miter lim="400000"/>
          </a:ln>
        </p:spPr>
        <p:txBody>
          <a:bodyPr tIns="91440" bIns="91440" anchor="ctr"/>
          <a:lstStyle/>
          <a:p>
            <a:pPr>
              <a:defRPr sz="1800">
                <a:latin typeface="+mn-lt"/>
                <a:ea typeface="+mn-ea"/>
                <a:cs typeface="+mn-cs"/>
                <a:sym typeface="Arial"/>
              </a:defRPr>
            </a:pPr>
            <a:endParaRPr sz="1800"/>
          </a:p>
        </p:txBody>
      </p:sp>
      <p:pic>
        <p:nvPicPr>
          <p:cNvPr id="3" name="Bild 2"/>
          <p:cNvPicPr>
            <a:picLocks noChangeAspect="1"/>
          </p:cNvPicPr>
          <p:nvPr/>
        </p:nvPicPr>
        <p:blipFill>
          <a:blip r:embed="rId2"/>
          <a:stretch>
            <a:fillRect/>
          </a:stretch>
        </p:blipFill>
        <p:spPr>
          <a:xfrm>
            <a:off x="5388939" y="4114114"/>
            <a:ext cx="3323261" cy="301607"/>
          </a:xfrm>
          <a:prstGeom prst="rect">
            <a:avLst/>
          </a:prstGeom>
        </p:spPr>
      </p:pic>
      <p:sp>
        <p:nvSpPr>
          <p:cNvPr id="5" name="Textfeld 4"/>
          <p:cNvSpPr txBox="1"/>
          <p:nvPr/>
        </p:nvSpPr>
        <p:spPr>
          <a:xfrm>
            <a:off x="431800" y="2960194"/>
            <a:ext cx="6319166" cy="684803"/>
          </a:xfrm>
          <a:prstGeom prst="rect">
            <a:avLst/>
          </a:prstGeom>
          <a:noFill/>
        </p:spPr>
        <p:txBody>
          <a:bodyPr wrap="none" lIns="0" rIns="0" rtlCol="0">
            <a:spAutoFit/>
          </a:bodyPr>
          <a:lstStyle/>
          <a:p>
            <a:r>
              <a:rPr lang="de-DE" dirty="0">
                <a:latin typeface="Helvetica" charset="0"/>
                <a:ea typeface="Helvetica" charset="0"/>
                <a:cs typeface="Helvetica" charset="0"/>
              </a:rPr>
              <a:t>Dipl.-</a:t>
            </a:r>
            <a:r>
              <a:rPr lang="de-DE" dirty="0" err="1">
                <a:latin typeface="Helvetica" charset="0"/>
                <a:ea typeface="Helvetica" charset="0"/>
                <a:cs typeface="Helvetica" charset="0"/>
              </a:rPr>
              <a:t>Inform</a:t>
            </a:r>
            <a:r>
              <a:rPr lang="de-DE" dirty="0">
                <a:latin typeface="Helvetica" charset="0"/>
                <a:ea typeface="Helvetica" charset="0"/>
                <a:cs typeface="Helvetica" charset="0"/>
              </a:rPr>
              <a:t>. Sebastian Zickau, </a:t>
            </a:r>
            <a:r>
              <a:rPr lang="de-DE" dirty="0" err="1">
                <a:latin typeface="Helvetica" charset="0"/>
                <a:ea typeface="Helvetica" charset="0"/>
                <a:cs typeface="Helvetica" charset="0"/>
              </a:rPr>
              <a:t>Bersant</a:t>
            </a:r>
            <a:r>
              <a:rPr lang="de-DE" dirty="0">
                <a:latin typeface="Helvetica" charset="0"/>
                <a:ea typeface="Helvetica" charset="0"/>
                <a:cs typeface="Helvetica" charset="0"/>
              </a:rPr>
              <a:t> </a:t>
            </a:r>
            <a:r>
              <a:rPr lang="de-DE" dirty="0" err="1">
                <a:latin typeface="Helvetica" charset="0"/>
                <a:ea typeface="Helvetica" charset="0"/>
                <a:cs typeface="Helvetica" charset="0"/>
              </a:rPr>
              <a:t>Deva</a:t>
            </a:r>
            <a:r>
              <a:rPr lang="de-DE" dirty="0">
                <a:latin typeface="Helvetica" charset="0"/>
                <a:ea typeface="Helvetica" charset="0"/>
                <a:cs typeface="Helvetica" charset="0"/>
              </a:rPr>
              <a:t>, </a:t>
            </a:r>
            <a:r>
              <a:rPr lang="de-DE" dirty="0" err="1">
                <a:latin typeface="Helvetica" charset="0"/>
                <a:ea typeface="Helvetica" charset="0"/>
                <a:cs typeface="Helvetica" charset="0"/>
              </a:rPr>
              <a:t>M.Sc</a:t>
            </a:r>
            <a:r>
              <a:rPr lang="de-DE" dirty="0">
                <a:latin typeface="Helvetica" charset="0"/>
                <a:ea typeface="Helvetica" charset="0"/>
                <a:cs typeface="Helvetica" charset="0"/>
              </a:rPr>
              <a:t>., Dr. Sandro Rodriguez Garzon</a:t>
            </a:r>
          </a:p>
          <a:p>
            <a:pPr>
              <a:spcBef>
                <a:spcPts val="600"/>
              </a:spcBef>
            </a:pPr>
            <a:r>
              <a:rPr lang="de-DE" sz="1000" dirty="0">
                <a:latin typeface="Helvetica" charset="0"/>
                <a:ea typeface="Helvetica" charset="0"/>
                <a:cs typeface="Helvetica" charset="0"/>
              </a:rPr>
              <a:t>TU Berlin | Telekom Innovation Laboratories | Fachgebiet </a:t>
            </a:r>
            <a:r>
              <a:rPr lang="de-DE" sz="1000" i="1" dirty="0">
                <a:latin typeface="Helvetica" charset="0"/>
                <a:ea typeface="Helvetica" charset="0"/>
                <a:cs typeface="Helvetica" charset="0"/>
              </a:rPr>
              <a:t>Service-centric Networking</a:t>
            </a:r>
          </a:p>
          <a:p>
            <a:r>
              <a:rPr lang="de-DE" sz="1000" dirty="0">
                <a:latin typeface="Helvetica" charset="0"/>
                <a:ea typeface="Helvetica" charset="0"/>
                <a:cs typeface="Helvetica" charset="0"/>
              </a:rPr>
              <a:t>Ernst-Reuter-Platz 7 | 10587 Berlin | Germany</a:t>
            </a:r>
          </a:p>
        </p:txBody>
      </p:sp>
      <p:sp>
        <p:nvSpPr>
          <p:cNvPr id="6" name="Rechteck 5"/>
          <p:cNvSpPr/>
          <p:nvPr/>
        </p:nvSpPr>
        <p:spPr>
          <a:xfrm>
            <a:off x="665989" y="3684752"/>
            <a:ext cx="5524746" cy="346249"/>
          </a:xfrm>
          <a:prstGeom prst="rect">
            <a:avLst/>
          </a:prstGeom>
        </p:spPr>
        <p:txBody>
          <a:bodyPr wrap="square" lIns="0" tIns="0" rIns="0" bIns="0">
            <a:spAutoFit/>
          </a:bodyPr>
          <a:lstStyle/>
          <a:p>
            <a:pPr>
              <a:spcBef>
                <a:spcPts val="300"/>
              </a:spcBef>
            </a:pPr>
            <a:r>
              <a:rPr lang="de-DE" sz="1000" dirty="0">
                <a:latin typeface="Helvetica" charset="0"/>
                <a:ea typeface="Helvetica" charset="0"/>
                <a:cs typeface="Helvetica" charset="0"/>
              </a:rPr>
              <a:t>sebastian.zickau@tu-berlin.de, </a:t>
            </a:r>
            <a:r>
              <a:rPr lang="de-DE" sz="1000" dirty="0" err="1">
                <a:latin typeface="Helvetica" charset="0"/>
                <a:ea typeface="Helvetica" charset="0"/>
                <a:cs typeface="Helvetica" charset="0"/>
              </a:rPr>
              <a:t>bersant.deva@tu-berlin.de</a:t>
            </a:r>
            <a:r>
              <a:rPr lang="de-DE" sz="1000" dirty="0">
                <a:latin typeface="Helvetica" charset="0"/>
                <a:ea typeface="Helvetica" charset="0"/>
                <a:cs typeface="Helvetica" charset="0"/>
              </a:rPr>
              <a:t>, </a:t>
            </a:r>
            <a:r>
              <a:rPr lang="de-DE" sz="1000" dirty="0" err="1">
                <a:latin typeface="Helvetica" charset="0"/>
                <a:ea typeface="Helvetica" charset="0"/>
                <a:cs typeface="Helvetica" charset="0"/>
              </a:rPr>
              <a:t>sandro.rodriguezgarzon@tu-berlin.de</a:t>
            </a:r>
            <a:endParaRPr lang="de-DE" sz="1000" dirty="0">
              <a:latin typeface="Helvetica" charset="0"/>
              <a:ea typeface="Helvetica" charset="0"/>
              <a:cs typeface="Helvetica" charset="0"/>
            </a:endParaRPr>
          </a:p>
          <a:p>
            <a:pPr>
              <a:spcBef>
                <a:spcPts val="300"/>
              </a:spcBef>
            </a:pPr>
            <a:r>
              <a:rPr lang="de-DE" sz="1000" dirty="0">
                <a:latin typeface="Helvetica" charset="0"/>
                <a:ea typeface="Helvetica" charset="0"/>
                <a:cs typeface="Helvetica" charset="0"/>
              </a:rPr>
              <a:t>https://</a:t>
            </a:r>
            <a:r>
              <a:rPr lang="de-DE" sz="1000" dirty="0" err="1">
                <a:latin typeface="Helvetica" charset="0"/>
                <a:ea typeface="Helvetica" charset="0"/>
                <a:cs typeface="Helvetica" charset="0"/>
              </a:rPr>
              <a:t>www.snet.tu-berlin.de</a:t>
            </a:r>
            <a:r>
              <a:rPr lang="de-DE" sz="1000" dirty="0">
                <a:latin typeface="Helvetica" charset="0"/>
                <a:ea typeface="Helvetica" charset="0"/>
                <a:cs typeface="Helvetica" charset="0"/>
              </a:rPr>
              <a:t>/</a:t>
            </a:r>
          </a:p>
        </p:txBody>
      </p:sp>
      <p:pic>
        <p:nvPicPr>
          <p:cNvPr id="7" name="Bild 6"/>
          <p:cNvPicPr>
            <a:picLocks noChangeAspect="1"/>
          </p:cNvPicPr>
          <p:nvPr/>
        </p:nvPicPr>
        <p:blipFill>
          <a:blip r:embed="rId3"/>
          <a:stretch>
            <a:fillRect/>
          </a:stretch>
        </p:blipFill>
        <p:spPr>
          <a:xfrm>
            <a:off x="431800" y="3675775"/>
            <a:ext cx="178517" cy="178517"/>
          </a:xfrm>
          <a:prstGeom prst="rect">
            <a:avLst/>
          </a:prstGeom>
        </p:spPr>
      </p:pic>
      <p:pic>
        <p:nvPicPr>
          <p:cNvPr id="10" name="Bild 9"/>
          <p:cNvPicPr>
            <a:picLocks noChangeAspect="1"/>
          </p:cNvPicPr>
          <p:nvPr/>
        </p:nvPicPr>
        <p:blipFill>
          <a:blip r:embed="rId4"/>
          <a:stretch>
            <a:fillRect/>
          </a:stretch>
        </p:blipFill>
        <p:spPr>
          <a:xfrm>
            <a:off x="430317" y="3860208"/>
            <a:ext cx="180000" cy="180000"/>
          </a:xfrm>
          <a:prstGeom prst="rect">
            <a:avLst/>
          </a:prstGeom>
        </p:spPr>
      </p:pic>
    </p:spTree>
    <p:extLst>
      <p:ext uri="{BB962C8B-B14F-4D97-AF65-F5344CB8AC3E}">
        <p14:creationId xmlns:p14="http://schemas.microsoft.com/office/powerpoint/2010/main" val="461814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Project Context</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WHAT IS DIGITAL IDENTITY</a:t>
            </a:r>
          </a:p>
        </p:txBody>
      </p:sp>
      <p:sp>
        <p:nvSpPr>
          <p:cNvPr id="11" name="From Verbose to Concise Code…"/>
          <p:cNvSpPr txBox="1"/>
          <p:nvPr/>
        </p:nvSpPr>
        <p:spPr>
          <a:xfrm>
            <a:off x="4643438" y="1131888"/>
            <a:ext cx="4068762" cy="34194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pPr algn="l" defTabSz="457206">
              <a:spcBef>
                <a:spcPts val="400"/>
              </a:spcBef>
              <a:defRPr sz="3600">
                <a:solidFill>
                  <a:srgbClr val="C50E1F"/>
                </a:solidFill>
              </a:defRPr>
            </a:pPr>
            <a:endParaRPr lang="de-DE" sz="1200" dirty="0">
              <a:latin typeface="Helvetica" charset="0"/>
              <a:ea typeface="Helvetica" charset="0"/>
              <a:cs typeface="Helvetica" charset="0"/>
            </a:endParaRPr>
          </a:p>
        </p:txBody>
      </p:sp>
      <p:sp>
        <p:nvSpPr>
          <p:cNvPr id="4" name="From Verbose to Concise Code…">
            <a:extLst>
              <a:ext uri="{FF2B5EF4-FFF2-40B4-BE49-F238E27FC236}">
                <a16:creationId xmlns:a16="http://schemas.microsoft.com/office/drawing/2014/main" id="{EF81974B-710B-344E-8F45-C176836B736B}"/>
              </a:ext>
            </a:extLst>
          </p:cNvPr>
          <p:cNvSpPr txBox="1"/>
          <p:nvPr/>
        </p:nvSpPr>
        <p:spPr>
          <a:xfrm>
            <a:off x="431800" y="1131889"/>
            <a:ext cx="8280399" cy="34194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rPr lang="en-US" sz="1200" dirty="0">
                <a:latin typeface="Helvetica" pitchFamily="2" charset="0"/>
              </a:rPr>
              <a:t>A digital identity is information on an entity used by computer systems to represent an external agent.</a:t>
            </a:r>
          </a:p>
          <a:p>
            <a:endParaRPr lang="en-US" sz="1200" dirty="0">
              <a:latin typeface="Helvetica" pitchFamily="2" charset="0"/>
            </a:endParaRPr>
          </a:p>
          <a:p>
            <a:r>
              <a:rPr lang="en-US" sz="1200" dirty="0">
                <a:latin typeface="Helvetica" pitchFamily="2" charset="0"/>
              </a:rPr>
              <a:t>That agent may be a person, organization, application, or device. ISO/IEC 24760-1 defines identity as "set of attributes related to an entity".</a:t>
            </a:r>
            <a:endParaRPr lang="en-US" sz="1200" baseline="30000" dirty="0">
              <a:latin typeface="Helvetica" pitchFamily="2" charset="0"/>
            </a:endParaRPr>
          </a:p>
          <a:p>
            <a:endParaRPr lang="en-US" sz="1200" dirty="0">
              <a:latin typeface="Helvetica" pitchFamily="2" charset="0"/>
            </a:endParaRPr>
          </a:p>
          <a:p>
            <a:r>
              <a:rPr lang="en-US" sz="1200" dirty="0">
                <a:latin typeface="Helvetica" pitchFamily="2" charset="0"/>
              </a:rPr>
              <a:t>The term "digital identity" has also come to denote aspects of civil and personal identity that have resulted from the widespread use of identity information to represent people in computer systems.</a:t>
            </a:r>
          </a:p>
          <a:p>
            <a:endParaRPr lang="en-US" sz="1200" dirty="0">
              <a:latin typeface="Helvetica" pitchFamily="2" charset="0"/>
            </a:endParaRPr>
          </a:p>
          <a:p>
            <a:r>
              <a:rPr lang="en-US" sz="1200" dirty="0">
                <a:latin typeface="Helvetica" pitchFamily="2" charset="0"/>
              </a:rPr>
              <a:t>Digital identity is now often used in ways that require data about persons stored in computer systems to be linked to their civil, or national, identities.</a:t>
            </a:r>
          </a:p>
          <a:p>
            <a:endParaRPr lang="en-US" sz="1200" dirty="0">
              <a:latin typeface="Helvetica" pitchFamily="2" charset="0"/>
            </a:endParaRPr>
          </a:p>
          <a:p>
            <a:r>
              <a:rPr lang="en-US" sz="1200" dirty="0">
                <a:latin typeface="Helvetica" pitchFamily="2" charset="0"/>
              </a:rPr>
              <a:t>Furthermore, the use of digital identities are now so widespread that many discussions refer to "digital identity" as the entire collection of information generated by a person’s online activity.</a:t>
            </a:r>
          </a:p>
          <a:p>
            <a:endParaRPr lang="en-US" sz="1200" dirty="0">
              <a:latin typeface="Helvetica" pitchFamily="2" charset="0"/>
            </a:endParaRPr>
          </a:p>
          <a:p>
            <a:r>
              <a:rPr lang="en-US" sz="1200" dirty="0">
                <a:latin typeface="Helvetica" pitchFamily="2" charset="0"/>
              </a:rPr>
              <a:t>Especially where that information is publicly available and not anonymized, and can be used by others to discover that person's civil identity.</a:t>
            </a:r>
          </a:p>
          <a:p>
            <a:endParaRPr lang="en-US" sz="1200" dirty="0">
              <a:latin typeface="Helvetica" pitchFamily="2" charset="0"/>
            </a:endParaRPr>
          </a:p>
          <a:p>
            <a:r>
              <a:rPr lang="en-US" sz="1200" dirty="0">
                <a:latin typeface="Helvetica" pitchFamily="2" charset="0"/>
              </a:rPr>
              <a:t>In this wider sense, a digital identity is a version, or facet, of a person's social identity. This may also be referred to as an online identity.</a:t>
            </a:r>
          </a:p>
        </p:txBody>
      </p:sp>
    </p:spTree>
    <p:extLst>
      <p:ext uri="{BB962C8B-B14F-4D97-AF65-F5344CB8AC3E}">
        <p14:creationId xmlns:p14="http://schemas.microsoft.com/office/powerpoint/2010/main" val="2888144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om Verbose to Concise Code…"/>
          <p:cNvSpPr txBox="1"/>
          <p:nvPr/>
        </p:nvSpPr>
        <p:spPr>
          <a:xfrm>
            <a:off x="431800" y="1131889"/>
            <a:ext cx="8280399" cy="34194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pPr defTabSz="457206">
              <a:spcBef>
                <a:spcPts val="300"/>
              </a:spcBef>
              <a:buSzPct val="100000"/>
              <a:defRPr sz="3000"/>
            </a:pPr>
            <a:r>
              <a:rPr lang="en-US" sz="2000" b="1" dirty="0">
                <a:solidFill>
                  <a:srgbClr val="C00000"/>
                </a:solidFill>
                <a:latin typeface="Helvetica" charset="0"/>
                <a:ea typeface="Helvetica" charset="0"/>
                <a:cs typeface="Helvetica" charset="0"/>
              </a:rPr>
              <a:t>Existence</a:t>
            </a:r>
            <a:endParaRPr lang="en-US" sz="2000" b="1" dirty="0">
              <a:latin typeface="Helvetica" charset="0"/>
              <a:ea typeface="Helvetica" charset="0"/>
              <a:cs typeface="Helvetica" charset="0"/>
            </a:endParaRPr>
          </a:p>
          <a:p>
            <a:pPr defTabSz="457206">
              <a:spcBef>
                <a:spcPts val="300"/>
              </a:spcBef>
              <a:buSzPct val="100000"/>
              <a:defRPr sz="3000"/>
            </a:pPr>
            <a:r>
              <a:rPr lang="en-US" sz="2000" b="1" dirty="0">
                <a:solidFill>
                  <a:srgbClr val="D22428"/>
                </a:solidFill>
                <a:latin typeface="Helvetica" charset="0"/>
                <a:ea typeface="Helvetica" charset="0"/>
                <a:cs typeface="Helvetica" charset="0"/>
              </a:rPr>
              <a:t>Control Access</a:t>
            </a:r>
          </a:p>
          <a:p>
            <a:pPr defTabSz="457206">
              <a:spcBef>
                <a:spcPts val="300"/>
              </a:spcBef>
              <a:buSzPct val="100000"/>
              <a:defRPr sz="3000"/>
            </a:pPr>
            <a:r>
              <a:rPr lang="en-US" sz="2000" b="1" dirty="0">
                <a:solidFill>
                  <a:srgbClr val="D22428"/>
                </a:solidFill>
                <a:latin typeface="Helvetica" charset="0"/>
                <a:ea typeface="Helvetica" charset="0"/>
                <a:cs typeface="Helvetica" charset="0"/>
              </a:rPr>
              <a:t>Transparency</a:t>
            </a:r>
          </a:p>
          <a:p>
            <a:pPr defTabSz="457206">
              <a:spcBef>
                <a:spcPts val="300"/>
              </a:spcBef>
              <a:buSzPct val="100000"/>
              <a:defRPr sz="3000"/>
            </a:pPr>
            <a:r>
              <a:rPr lang="en-US" sz="2000" b="1" dirty="0">
                <a:solidFill>
                  <a:srgbClr val="D22428"/>
                </a:solidFill>
                <a:latin typeface="Helvetica" charset="0"/>
                <a:ea typeface="Helvetica" charset="0"/>
                <a:cs typeface="Helvetica" charset="0"/>
              </a:rPr>
              <a:t>Persistence</a:t>
            </a:r>
          </a:p>
          <a:p>
            <a:pPr defTabSz="457206">
              <a:spcBef>
                <a:spcPts val="300"/>
              </a:spcBef>
              <a:buSzPct val="100000"/>
              <a:defRPr sz="3000"/>
            </a:pPr>
            <a:r>
              <a:rPr lang="en-US" sz="2000" b="1" dirty="0">
                <a:solidFill>
                  <a:srgbClr val="D22428"/>
                </a:solidFill>
                <a:latin typeface="Helvetica" charset="0"/>
                <a:ea typeface="Helvetica" charset="0"/>
                <a:cs typeface="Helvetica" charset="0"/>
              </a:rPr>
              <a:t>Portability</a:t>
            </a:r>
          </a:p>
          <a:p>
            <a:pPr defTabSz="457206">
              <a:spcBef>
                <a:spcPts val="300"/>
              </a:spcBef>
              <a:buSzPct val="100000"/>
              <a:defRPr sz="3000"/>
            </a:pPr>
            <a:r>
              <a:rPr lang="en-US" sz="2000" b="1" dirty="0">
                <a:solidFill>
                  <a:srgbClr val="D22428"/>
                </a:solidFill>
                <a:latin typeface="Helvetica" charset="0"/>
                <a:ea typeface="Helvetica" charset="0"/>
                <a:cs typeface="Helvetica" charset="0"/>
              </a:rPr>
              <a:t>Interoperability</a:t>
            </a:r>
          </a:p>
          <a:p>
            <a:pPr defTabSz="457206">
              <a:spcBef>
                <a:spcPts val="300"/>
              </a:spcBef>
              <a:buSzPct val="100000"/>
              <a:defRPr sz="3000"/>
            </a:pPr>
            <a:r>
              <a:rPr lang="en-US" sz="2000" b="1" dirty="0">
                <a:solidFill>
                  <a:srgbClr val="D22428"/>
                </a:solidFill>
                <a:latin typeface="Helvetica" charset="0"/>
                <a:ea typeface="Helvetica" charset="0"/>
                <a:cs typeface="Helvetica" charset="0"/>
              </a:rPr>
              <a:t>Consent</a:t>
            </a:r>
          </a:p>
          <a:p>
            <a:pPr defTabSz="457206">
              <a:spcBef>
                <a:spcPts val="300"/>
              </a:spcBef>
              <a:buSzPct val="100000"/>
              <a:defRPr sz="3000"/>
            </a:pPr>
            <a:r>
              <a:rPr lang="en-US" sz="2000" b="1" dirty="0">
                <a:solidFill>
                  <a:srgbClr val="D22428"/>
                </a:solidFill>
                <a:latin typeface="Helvetica" charset="0"/>
                <a:ea typeface="Helvetica" charset="0"/>
                <a:cs typeface="Helvetica" charset="0"/>
              </a:rPr>
              <a:t>Minimalization</a:t>
            </a:r>
            <a:endParaRPr lang="en-US" sz="2000" b="1" dirty="0">
              <a:latin typeface="Helvetica" charset="0"/>
              <a:ea typeface="Helvetica" charset="0"/>
              <a:cs typeface="Helvetica" charset="0"/>
            </a:endParaRPr>
          </a:p>
          <a:p>
            <a:pPr defTabSz="457206">
              <a:spcBef>
                <a:spcPts val="300"/>
              </a:spcBef>
              <a:buSzPct val="100000"/>
              <a:defRPr sz="3000"/>
            </a:pPr>
            <a:r>
              <a:rPr lang="en-US" sz="2000" b="1" dirty="0">
                <a:solidFill>
                  <a:srgbClr val="D22428"/>
                </a:solidFill>
                <a:latin typeface="Helvetica" charset="0"/>
                <a:ea typeface="Helvetica" charset="0"/>
                <a:cs typeface="Helvetica" charset="0"/>
              </a:rPr>
              <a:t>Protection</a:t>
            </a:r>
            <a:endParaRPr lang="en-US" sz="2000" b="1" dirty="0">
              <a:latin typeface="Helvetica" charset="0"/>
              <a:ea typeface="Helvetica" charset="0"/>
              <a:cs typeface="Helvetica" charset="0"/>
            </a:endParaRPr>
          </a:p>
          <a:p>
            <a:pPr defTabSz="457206">
              <a:spcBef>
                <a:spcPts val="300"/>
              </a:spcBef>
              <a:buSzPct val="100000"/>
              <a:defRPr sz="3000"/>
            </a:pPr>
            <a:endParaRPr lang="en-US" sz="1200" dirty="0">
              <a:latin typeface="Helvetica" charset="0"/>
              <a:ea typeface="Helvetica" charset="0"/>
              <a:cs typeface="Helvetica" charset="0"/>
            </a:endParaRPr>
          </a:p>
          <a:p>
            <a:pPr defTabSz="457206">
              <a:spcBef>
                <a:spcPts val="300"/>
              </a:spcBef>
              <a:buSzPct val="100000"/>
              <a:defRPr sz="3000"/>
            </a:pPr>
            <a:r>
              <a:rPr lang="de-DE" sz="800" dirty="0">
                <a:latin typeface="Helvetica" pitchFamily="2" charset="0"/>
              </a:rPr>
              <a:t>Christopher Allen</a:t>
            </a:r>
          </a:p>
          <a:p>
            <a:pPr defTabSz="457206">
              <a:spcBef>
                <a:spcPts val="300"/>
              </a:spcBef>
              <a:buSzPct val="100000"/>
              <a:defRPr sz="3000"/>
            </a:pPr>
            <a:r>
              <a:rPr lang="en-US" sz="800" dirty="0">
                <a:latin typeface="Helvetica" pitchFamily="2" charset="0"/>
                <a:ea typeface="Helvetica" charset="0"/>
                <a:cs typeface="Helvetica" charset="0"/>
              </a:rPr>
              <a:t>http://www.lifewithalacrity.com/2016/04/the-path-to-self-soverereign-identity.html (</a:t>
            </a:r>
            <a:r>
              <a:rPr lang="de-DE" sz="800" dirty="0">
                <a:latin typeface="Helvetica" pitchFamily="2" charset="0"/>
              </a:rPr>
              <a:t>April 2016</a:t>
            </a:r>
            <a:r>
              <a:rPr lang="en-US" sz="800" dirty="0">
                <a:latin typeface="Helvetica" pitchFamily="2" charset="0"/>
                <a:ea typeface="Helvetica" charset="0"/>
                <a:cs typeface="Helvetica" charset="0"/>
              </a:rPr>
              <a:t>)</a:t>
            </a:r>
          </a:p>
        </p:txBody>
      </p:sp>
      <p:sp>
        <p:nvSpPr>
          <p:cNvPr id="5" name="4.1 Was ist neu in Java 8?…">
            <a:extLst>
              <a:ext uri="{FF2B5EF4-FFF2-40B4-BE49-F238E27FC236}">
                <a16:creationId xmlns:a16="http://schemas.microsoft.com/office/drawing/2014/main" id="{6B19F162-9B3A-C34F-BE26-895B21CB097A}"/>
              </a:ext>
            </a:extLst>
          </p:cNvPr>
          <p:cNvSpPr txBox="1"/>
          <p:nvPr/>
        </p:nvSpPr>
        <p:spPr>
          <a:xfrm>
            <a:off x="423562" y="248251"/>
            <a:ext cx="8280400" cy="4235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Project Context</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Self-Sovereign Identity PRINCIPLES</a:t>
            </a:r>
          </a:p>
        </p:txBody>
      </p:sp>
    </p:spTree>
    <p:extLst>
      <p:ext uri="{BB962C8B-B14F-4D97-AF65-F5344CB8AC3E}">
        <p14:creationId xmlns:p14="http://schemas.microsoft.com/office/powerpoint/2010/main" val="3601769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om Verbose to Concise Code…"/>
          <p:cNvSpPr txBox="1"/>
          <p:nvPr/>
        </p:nvSpPr>
        <p:spPr>
          <a:xfrm>
            <a:off x="431800" y="1131889"/>
            <a:ext cx="8280399" cy="34194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pPr defTabSz="457206">
              <a:spcBef>
                <a:spcPts val="300"/>
              </a:spcBef>
              <a:buSzPct val="100000"/>
              <a:defRPr sz="3000"/>
            </a:pPr>
            <a:r>
              <a:rPr lang="en-US" sz="1400" b="1" dirty="0">
                <a:solidFill>
                  <a:srgbClr val="D22428"/>
                </a:solidFill>
                <a:latin typeface="Helvetica" charset="0"/>
                <a:ea typeface="Helvetica" charset="0"/>
                <a:cs typeface="Helvetica" charset="0"/>
              </a:rPr>
              <a:t>Government Services</a:t>
            </a:r>
            <a:endParaRPr lang="en-US" sz="1200" b="1" dirty="0">
              <a:solidFill>
                <a:srgbClr val="D22428"/>
              </a:solidFill>
              <a:latin typeface="Helvetica" charset="0"/>
              <a:ea typeface="Helvetica" charset="0"/>
              <a:cs typeface="Helvetica" charset="0"/>
            </a:endParaRPr>
          </a:p>
          <a:p>
            <a:pPr defTabSz="457206">
              <a:spcBef>
                <a:spcPts val="300"/>
              </a:spcBef>
              <a:buSzPct val="100000"/>
              <a:defRPr sz="3000"/>
            </a:pPr>
            <a:r>
              <a:rPr lang="en-US" sz="1200" dirty="0">
                <a:latin typeface="Helvetica" charset="0"/>
                <a:ea typeface="Helvetica" charset="0"/>
                <a:cs typeface="Helvetica" charset="0"/>
              </a:rPr>
              <a:t>Simplify interactions with government agencies and services – such as filing taxes, applying for passports or securing support payments (e.g., Social Security)</a:t>
            </a:r>
          </a:p>
          <a:p>
            <a:pPr defTabSz="457206">
              <a:spcBef>
                <a:spcPts val="300"/>
              </a:spcBef>
              <a:buSzPct val="100000"/>
              <a:defRPr sz="3000"/>
            </a:pPr>
            <a:endParaRPr lang="en-US" sz="1200" dirty="0">
              <a:latin typeface="Helvetica" charset="0"/>
              <a:ea typeface="Helvetica" charset="0"/>
              <a:cs typeface="Helvetica" charset="0"/>
            </a:endParaRPr>
          </a:p>
          <a:p>
            <a:pPr defTabSz="457206">
              <a:spcBef>
                <a:spcPts val="300"/>
              </a:spcBef>
              <a:buSzPct val="100000"/>
              <a:defRPr sz="3000"/>
            </a:pPr>
            <a:r>
              <a:rPr lang="en-US" sz="1400" b="1" dirty="0">
                <a:solidFill>
                  <a:srgbClr val="D22428"/>
                </a:solidFill>
                <a:latin typeface="Helvetica" charset="0"/>
                <a:ea typeface="Helvetica" charset="0"/>
                <a:cs typeface="Helvetica" charset="0"/>
              </a:rPr>
              <a:t>Digital Services</a:t>
            </a:r>
          </a:p>
          <a:p>
            <a:pPr defTabSz="457206">
              <a:spcBef>
                <a:spcPts val="300"/>
              </a:spcBef>
              <a:buSzPct val="100000"/>
              <a:defRPr sz="3000"/>
            </a:pPr>
            <a:r>
              <a:rPr lang="en-US" sz="1200" dirty="0">
                <a:latin typeface="Helvetica" charset="0"/>
                <a:ea typeface="Helvetica" charset="0"/>
                <a:cs typeface="Helvetica" charset="0"/>
              </a:rPr>
              <a:t>Streamline and provide easier use of email, social media, movie/music streaming services, and rideshare platforms</a:t>
            </a:r>
          </a:p>
          <a:p>
            <a:pPr defTabSz="457206">
              <a:spcBef>
                <a:spcPts val="300"/>
              </a:spcBef>
              <a:buSzPct val="100000"/>
              <a:defRPr sz="3000"/>
            </a:pPr>
            <a:endParaRPr lang="en-US" sz="1200" dirty="0">
              <a:latin typeface="Helvetica" charset="0"/>
              <a:ea typeface="Helvetica" charset="0"/>
              <a:cs typeface="Helvetica" charset="0"/>
            </a:endParaRPr>
          </a:p>
          <a:p>
            <a:pPr defTabSz="457206">
              <a:spcBef>
                <a:spcPts val="300"/>
              </a:spcBef>
              <a:buSzPct val="100000"/>
              <a:defRPr sz="3000"/>
            </a:pPr>
            <a:r>
              <a:rPr lang="en-US" sz="1400" b="1" dirty="0">
                <a:solidFill>
                  <a:srgbClr val="D22428"/>
                </a:solidFill>
                <a:latin typeface="Helvetica" charset="0"/>
                <a:ea typeface="Helvetica" charset="0"/>
                <a:cs typeface="Helvetica" charset="0"/>
              </a:rPr>
              <a:t>Financial Services</a:t>
            </a:r>
          </a:p>
          <a:p>
            <a:pPr defTabSz="457206">
              <a:spcBef>
                <a:spcPts val="300"/>
              </a:spcBef>
              <a:buSzPct val="100000"/>
              <a:defRPr sz="3000"/>
            </a:pPr>
            <a:r>
              <a:rPr lang="en-US" sz="1200" dirty="0">
                <a:latin typeface="Helvetica" charset="0"/>
                <a:ea typeface="Helvetica" charset="0"/>
                <a:cs typeface="Helvetica" charset="0"/>
              </a:rPr>
              <a:t>Improve and speed the applicant identification process for establishing a new bank account, loan or payment service account</a:t>
            </a:r>
          </a:p>
          <a:p>
            <a:pPr defTabSz="457206">
              <a:spcBef>
                <a:spcPts val="300"/>
              </a:spcBef>
              <a:buSzPct val="100000"/>
              <a:defRPr sz="3000"/>
            </a:pPr>
            <a:endParaRPr lang="en-US" sz="1200" dirty="0">
              <a:latin typeface="Helvetica" charset="0"/>
              <a:ea typeface="Helvetica" charset="0"/>
              <a:cs typeface="Helvetica" charset="0"/>
            </a:endParaRPr>
          </a:p>
          <a:p>
            <a:pPr defTabSz="457206">
              <a:spcBef>
                <a:spcPts val="300"/>
              </a:spcBef>
              <a:buSzPct val="100000"/>
              <a:defRPr sz="3000"/>
            </a:pPr>
            <a:r>
              <a:rPr lang="en-US" sz="1400" b="1" dirty="0">
                <a:solidFill>
                  <a:srgbClr val="D22428"/>
                </a:solidFill>
                <a:latin typeface="Helvetica" charset="0"/>
                <a:ea typeface="Helvetica" charset="0"/>
                <a:cs typeface="Helvetica" charset="0"/>
              </a:rPr>
              <a:t>Commerce</a:t>
            </a:r>
            <a:endParaRPr lang="en-US" sz="1200" b="1" dirty="0">
              <a:solidFill>
                <a:srgbClr val="D22428"/>
              </a:solidFill>
              <a:latin typeface="Helvetica" charset="0"/>
              <a:ea typeface="Helvetica" charset="0"/>
              <a:cs typeface="Helvetica" charset="0"/>
            </a:endParaRPr>
          </a:p>
          <a:p>
            <a:pPr defTabSz="457206">
              <a:spcBef>
                <a:spcPts val="300"/>
              </a:spcBef>
              <a:buSzPct val="100000"/>
              <a:defRPr sz="3000"/>
            </a:pPr>
            <a:r>
              <a:rPr lang="en-US" sz="1200" dirty="0">
                <a:latin typeface="Helvetica" charset="0"/>
                <a:ea typeface="Helvetica" charset="0"/>
                <a:cs typeface="Helvetica" charset="0"/>
              </a:rPr>
              <a:t>Enable a more personalized and efficient shopping experience online and in stores, regardless of the payment type, device or service provider</a:t>
            </a:r>
          </a:p>
          <a:p>
            <a:pPr defTabSz="457206">
              <a:spcBef>
                <a:spcPts val="300"/>
              </a:spcBef>
              <a:buSzPct val="100000"/>
              <a:defRPr sz="3000"/>
            </a:pPr>
            <a:endParaRPr lang="en-US" sz="1200" dirty="0">
              <a:latin typeface="Helvetica" charset="0"/>
              <a:ea typeface="Helvetica" charset="0"/>
              <a:cs typeface="Helvetica" charset="0"/>
            </a:endParaRPr>
          </a:p>
          <a:p>
            <a:pPr defTabSz="457206">
              <a:spcBef>
                <a:spcPts val="300"/>
              </a:spcBef>
              <a:buSzPct val="100000"/>
              <a:defRPr sz="3000"/>
            </a:pPr>
            <a:r>
              <a:rPr lang="en-US" sz="800" dirty="0">
                <a:latin typeface="Helvetica" charset="0"/>
                <a:ea typeface="Helvetica" charset="0"/>
                <a:cs typeface="Helvetica" charset="0"/>
              </a:rPr>
              <a:t>https://</a:t>
            </a:r>
            <a:r>
              <a:rPr lang="en-US" sz="800" dirty="0" err="1">
                <a:latin typeface="Helvetica" charset="0"/>
                <a:ea typeface="Helvetica" charset="0"/>
                <a:cs typeface="Helvetica" charset="0"/>
              </a:rPr>
              <a:t>newsroom.mastercard.com</a:t>
            </a:r>
            <a:r>
              <a:rPr lang="en-US" sz="800" dirty="0">
                <a:latin typeface="Helvetica" charset="0"/>
                <a:ea typeface="Helvetica" charset="0"/>
                <a:cs typeface="Helvetica" charset="0"/>
              </a:rPr>
              <a:t>/press-releases/mastercard-microsoft-join-forces-to-advance-digital-identity-innovations/#__</a:t>
            </a:r>
            <a:r>
              <a:rPr lang="en-US" sz="800" dirty="0" err="1">
                <a:latin typeface="Helvetica" charset="0"/>
                <a:ea typeface="Helvetica" charset="0"/>
                <a:cs typeface="Helvetica" charset="0"/>
              </a:rPr>
              <a:t>prclt</a:t>
            </a:r>
            <a:r>
              <a:rPr lang="en-US" sz="800" dirty="0">
                <a:latin typeface="Helvetica" charset="0"/>
                <a:ea typeface="Helvetica" charset="0"/>
                <a:cs typeface="Helvetica" charset="0"/>
              </a:rPr>
              <a:t>=</a:t>
            </a:r>
            <a:r>
              <a:rPr lang="en-US" sz="800" dirty="0" err="1">
                <a:latin typeface="Helvetica" charset="0"/>
                <a:ea typeface="Helvetica" charset="0"/>
                <a:cs typeface="Helvetica" charset="0"/>
              </a:rPr>
              <a:t>IarCgTyK</a:t>
            </a:r>
            <a:endParaRPr lang="en-US" sz="800" dirty="0">
              <a:latin typeface="Helvetica" charset="0"/>
              <a:ea typeface="Helvetica" charset="0"/>
              <a:cs typeface="Helvetica" charset="0"/>
            </a:endParaRPr>
          </a:p>
        </p:txBody>
      </p:sp>
      <p:sp>
        <p:nvSpPr>
          <p:cNvPr id="5" name="4.1 Was ist neu in Java 8?…">
            <a:extLst>
              <a:ext uri="{FF2B5EF4-FFF2-40B4-BE49-F238E27FC236}">
                <a16:creationId xmlns:a16="http://schemas.microsoft.com/office/drawing/2014/main" id="{6B19F162-9B3A-C34F-BE26-895B21CB097A}"/>
              </a:ext>
            </a:extLst>
          </p:cNvPr>
          <p:cNvSpPr txBox="1"/>
          <p:nvPr/>
        </p:nvSpPr>
        <p:spPr>
          <a:xfrm>
            <a:off x="423562" y="248251"/>
            <a:ext cx="8280400" cy="4235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Project Context</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Use-case examples</a:t>
            </a:r>
          </a:p>
        </p:txBody>
      </p:sp>
    </p:spTree>
    <p:extLst>
      <p:ext uri="{BB962C8B-B14F-4D97-AF65-F5344CB8AC3E}">
        <p14:creationId xmlns:p14="http://schemas.microsoft.com/office/powerpoint/2010/main" val="3659414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p:cNvSpPr/>
          <p:nvPr/>
        </p:nvSpPr>
        <p:spPr>
          <a:xfrm>
            <a:off x="0" y="2895600"/>
            <a:ext cx="9144000" cy="1655763"/>
          </a:xfrm>
          <a:prstGeom prst="rect">
            <a:avLst/>
          </a:prstGeom>
          <a:solidFill>
            <a:schemeClr val="accent3">
              <a:lumOff val="44000"/>
              <a:alpha val="85202"/>
            </a:schemeClr>
          </a:solidFill>
          <a:ln w="12700">
            <a:miter lim="400000"/>
          </a:ln>
        </p:spPr>
        <p:txBody>
          <a:bodyPr tIns="91440" bIns="91440" anchor="ctr"/>
          <a:lstStyle/>
          <a:p>
            <a:pPr>
              <a:defRPr sz="1800">
                <a:latin typeface="+mn-lt"/>
                <a:ea typeface="+mn-ea"/>
                <a:cs typeface="+mn-cs"/>
                <a:sym typeface="Arial"/>
              </a:defRPr>
            </a:pPr>
            <a:endParaRPr sz="1800"/>
          </a:p>
        </p:txBody>
      </p:sp>
      <p:sp>
        <p:nvSpPr>
          <p:cNvPr id="10" name="Fortgeschrittene Programmierung mit Java | 2018…"/>
          <p:cNvSpPr txBox="1"/>
          <p:nvPr/>
        </p:nvSpPr>
        <p:spPr>
          <a:xfrm>
            <a:off x="431801" y="3028773"/>
            <a:ext cx="8280400" cy="444840"/>
          </a:xfrm>
          <a:prstGeom prst="rect">
            <a:avLst/>
          </a:prstGeom>
          <a:ln w="12700">
            <a:miter lim="400000"/>
          </a:ln>
          <a:extLst>
            <a:ext uri="{C572A759-6A51-4108-AA02-DFA0A04FC94B}">
              <ma14:wrappingTextBoxFlag xmlns:ma14="http://schemas.microsoft.com/office/mac/drawingml/2011/main" xmlns="" val="1"/>
            </a:ext>
          </a:extLst>
        </p:spPr>
        <p:txBody>
          <a:bodyPr lIns="0" tIns="72000" rIns="0" bIns="72000"/>
          <a:lstStyle/>
          <a:p>
            <a:pPr algn="l">
              <a:spcBef>
                <a:spcPts val="600"/>
              </a:spcBef>
              <a:defRPr sz="4600" b="1" cap="all">
                <a:solidFill>
                  <a:srgbClr val="D22428"/>
                </a:solidFill>
                <a:uFill>
                  <a:solidFill>
                    <a:srgbClr val="C50E1F"/>
                  </a:solidFill>
                </a:uFill>
              </a:defRPr>
            </a:pPr>
            <a:r>
              <a:rPr lang="en-US" sz="2000" dirty="0">
                <a:latin typeface="Helvetica" charset="0"/>
                <a:ea typeface="Helvetica" charset="0"/>
                <a:cs typeface="Helvetica" charset="0"/>
              </a:rPr>
              <a:t>BASICS</a:t>
            </a:r>
          </a:p>
        </p:txBody>
      </p:sp>
    </p:spTree>
    <p:extLst>
      <p:ext uri="{BB962C8B-B14F-4D97-AF65-F5344CB8AC3E}">
        <p14:creationId xmlns:p14="http://schemas.microsoft.com/office/powerpoint/2010/main" val="2722435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BASICS</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ROLE and actor </a:t>
            </a:r>
            <a:r>
              <a:rPr lang="en-US" sz="1800" dirty="0" err="1">
                <a:latin typeface="Helvetica" charset="0"/>
                <a:ea typeface="Helvetica" charset="0"/>
                <a:cs typeface="Helvetica" charset="0"/>
              </a:rPr>
              <a:t>MoDEL</a:t>
            </a:r>
            <a:endParaRPr lang="en-US" sz="1800" dirty="0">
              <a:latin typeface="Helvetica" charset="0"/>
              <a:ea typeface="Helvetica" charset="0"/>
              <a:cs typeface="Helvetica" charset="0"/>
            </a:endParaRPr>
          </a:p>
        </p:txBody>
      </p:sp>
      <p:pic>
        <p:nvPicPr>
          <p:cNvPr id="2" name="Picture 1">
            <a:extLst>
              <a:ext uri="{FF2B5EF4-FFF2-40B4-BE49-F238E27FC236}">
                <a16:creationId xmlns:a16="http://schemas.microsoft.com/office/drawing/2014/main" id="{F17B31E8-CEA0-C648-B67F-13B4A944D753}"/>
              </a:ext>
            </a:extLst>
          </p:cNvPr>
          <p:cNvPicPr>
            <a:picLocks noChangeAspect="1"/>
          </p:cNvPicPr>
          <p:nvPr/>
        </p:nvPicPr>
        <p:blipFill>
          <a:blip r:embed="rId3"/>
          <a:stretch>
            <a:fillRect/>
          </a:stretch>
        </p:blipFill>
        <p:spPr>
          <a:xfrm>
            <a:off x="963312" y="2312666"/>
            <a:ext cx="7200900" cy="2324100"/>
          </a:xfrm>
          <a:prstGeom prst="rect">
            <a:avLst/>
          </a:prstGeom>
        </p:spPr>
      </p:pic>
    </p:spTree>
    <p:extLst>
      <p:ext uri="{BB962C8B-B14F-4D97-AF65-F5344CB8AC3E}">
        <p14:creationId xmlns:p14="http://schemas.microsoft.com/office/powerpoint/2010/main" val="1233599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1 Was ist neu in Java 8?…"/>
          <p:cNvSpPr txBox="1"/>
          <p:nvPr/>
        </p:nvSpPr>
        <p:spPr>
          <a:xfrm>
            <a:off x="423562" y="248251"/>
            <a:ext cx="8280400" cy="423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lstStyle>
            <a:defPPr marL="0" marR="0" indent="0" algn="l" defTabSz="914377"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457189"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914377"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1371566"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1828754"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0" algn="ctr" defTabSz="914377"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
                  <a:solidFill>
                    <a:srgbClr val="000000"/>
                  </a:solidFill>
                </a:uFill>
                <a:latin typeface="+mj-lt"/>
                <a:ea typeface="+mj-ea"/>
                <a:cs typeface="+mj-cs"/>
                <a:sym typeface="Helvetica"/>
              </a:defRPr>
            </a:lvl9pPr>
          </a:lstStyle>
          <a:p>
            <a:pPr algn="l" defTabSz="1016013">
              <a:defRPr sz="4500" b="1" cap="all">
                <a:solidFill>
                  <a:srgbClr val="C50E1F"/>
                </a:solidFill>
                <a:uFill>
                  <a:solidFill>
                    <a:srgbClr val="C50E1F"/>
                  </a:solidFill>
                </a:uFill>
              </a:defRPr>
            </a:pPr>
            <a:r>
              <a:rPr lang="en-US" sz="1800" dirty="0">
                <a:latin typeface="Helvetica" charset="0"/>
                <a:ea typeface="Helvetica" charset="0"/>
                <a:cs typeface="Helvetica" charset="0"/>
              </a:rPr>
              <a:t>BASICS</a:t>
            </a:r>
          </a:p>
          <a:p>
            <a:pPr lvl="2" indent="0" algn="l" defTabSz="1016013">
              <a:defRPr sz="4500" cap="all">
                <a:solidFill>
                  <a:srgbClr val="C50E1F"/>
                </a:solidFill>
                <a:uFill>
                  <a:solidFill>
                    <a:srgbClr val="C50E1F"/>
                  </a:solidFill>
                </a:uFill>
              </a:defRPr>
            </a:pPr>
            <a:r>
              <a:rPr lang="en-US" sz="1800" dirty="0">
                <a:latin typeface="Helvetica" charset="0"/>
                <a:ea typeface="Helvetica" charset="0"/>
                <a:cs typeface="Helvetica" charset="0"/>
              </a:rPr>
              <a:t>Simplified View</a:t>
            </a:r>
          </a:p>
        </p:txBody>
      </p:sp>
      <p:pic>
        <p:nvPicPr>
          <p:cNvPr id="2" name="Picture 1">
            <a:extLst>
              <a:ext uri="{FF2B5EF4-FFF2-40B4-BE49-F238E27FC236}">
                <a16:creationId xmlns:a16="http://schemas.microsoft.com/office/drawing/2014/main" id="{4821D717-151B-2C48-8E60-A7EC70B31611}"/>
              </a:ext>
            </a:extLst>
          </p:cNvPr>
          <p:cNvPicPr>
            <a:picLocks noChangeAspect="1"/>
          </p:cNvPicPr>
          <p:nvPr/>
        </p:nvPicPr>
        <p:blipFill>
          <a:blip r:embed="rId3"/>
          <a:stretch>
            <a:fillRect/>
          </a:stretch>
        </p:blipFill>
        <p:spPr>
          <a:xfrm>
            <a:off x="650613" y="1768437"/>
            <a:ext cx="6896100" cy="2908300"/>
          </a:xfrm>
          <a:prstGeom prst="rect">
            <a:avLst/>
          </a:prstGeom>
        </p:spPr>
      </p:pic>
    </p:spTree>
    <p:extLst>
      <p:ext uri="{BB962C8B-B14F-4D97-AF65-F5344CB8AC3E}">
        <p14:creationId xmlns:p14="http://schemas.microsoft.com/office/powerpoint/2010/main" val="2351144786"/>
      </p:ext>
    </p:extLst>
  </p:cSld>
  <p:clrMapOvr>
    <a:masterClrMapping/>
  </p:clrMapOvr>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4632</TotalTime>
  <Words>1740</Words>
  <Application>Microsoft Macintosh PowerPoint</Application>
  <PresentationFormat>On-screen Show (16:9)</PresentationFormat>
  <Paragraphs>244</Paragraphs>
  <Slides>31</Slides>
  <Notes>16</Notes>
  <HiddenSlides>1</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31</vt:i4>
      </vt:variant>
    </vt:vector>
  </HeadingPairs>
  <TitlesOfParts>
    <vt:vector size="44" baseType="lpstr">
      <vt:lpstr>Arial</vt:lpstr>
      <vt:lpstr>Calibri</vt:lpstr>
      <vt:lpstr>Courier</vt:lpstr>
      <vt:lpstr>Helvetica</vt:lpstr>
      <vt:lpstr>Wingdings</vt:lpstr>
      <vt:lpstr>Benutzerdefiniertes Design</vt:lpstr>
      <vt:lpstr>3_Benutzerdefiniertes Design</vt:lpstr>
      <vt:lpstr>4_Benutzerdefiniertes Design</vt:lpstr>
      <vt:lpstr>5_Benutzerdefiniertes Design</vt:lpstr>
      <vt:lpstr>6_Benutzerdefiniertes Design</vt:lpstr>
      <vt:lpstr>1_Benutzerdefiniertes Design</vt:lpstr>
      <vt:lpstr>2_Benutzerdefiniertes Design</vt:lpstr>
      <vt:lpstr>Office-Design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mail@axel-kuepper.de</dc:creator>
  <cp:lastModifiedBy>Sebastian Zickau</cp:lastModifiedBy>
  <cp:revision>261</cp:revision>
  <dcterms:created xsi:type="dcterms:W3CDTF">2018-10-31T20:22:17Z</dcterms:created>
  <dcterms:modified xsi:type="dcterms:W3CDTF">2019-01-19T10:57:05Z</dcterms:modified>
</cp:coreProperties>
</file>